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</p:sldIdLst>
  <p:sldSz cy="5143500" cx="9144000"/>
  <p:notesSz cx="6858000" cy="9144000"/>
  <p:embeddedFontLst>
    <p:embeddedFont>
      <p:font typeface="Arial Black"/>
      <p:regular r:id="rId100"/>
    </p:embeddedFont>
    <p:embeddedFont>
      <p:font typeface="Oswald"/>
      <p:regular r:id="rId101"/>
      <p:bold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2" Type="http://schemas.openxmlformats.org/officeDocument/2006/relationships/font" Target="fonts/Oswald-bold.fntdata"/><Relationship Id="rId101" Type="http://schemas.openxmlformats.org/officeDocument/2006/relationships/font" Target="fonts/Oswald-regular.fntdata"/><Relationship Id="rId100" Type="http://schemas.openxmlformats.org/officeDocument/2006/relationships/font" Target="fonts/ArialBlack-regular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0466c16d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0466c16d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5b7c8d4e7_2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5b7c8d4e7_2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5b7c8d4e7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5b7c8d4e7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0d6911b7c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0d6911b7c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4686c1ba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4686c1ba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4a9a6c1a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4a9a6c1a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4a9a6c1a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4a9a6c1a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7493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Char char="●"/>
            </a:pPr>
            <a:r>
              <a:rPr lang="en" sz="1000">
                <a:solidFill>
                  <a:srgbClr val="FF0000"/>
                </a:solidFill>
                <a:highlight>
                  <a:srgbClr val="FFFFFF"/>
                </a:highlight>
              </a:rPr>
              <a:t>80.01–160.00 G 1,000 MOVE THIS TO THE PROPULSION SLIDES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0d6911b7c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0d6911b7c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5b7c8d4e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5b7c8d4e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4a9a6c1a0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4a9a6c1a0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686c1ba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686c1ba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4a9a6c1a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4a9a6c1a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4a9a6c1a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4a9a6c1a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4a9a6c1a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4a9a6c1a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Initially went with 2 G motors, but had to pair down.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about relaunchability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4686c1ba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4686c1ba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4686c1ba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4686c1ba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5b7c8d4e7_2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5b7c8d4e7_2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5b7c8d4e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55b7c8d4e7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5b7c8d4e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55b7c8d4e7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5b7c8d4e7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55b7c8d4e7_0_2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5b7c8d4e7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55b7c8d4e7_0_2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5b7c8d4e7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55b7c8d4e7_0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4a9a6c1a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4a9a6c1a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5b7c8d4e7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55b7c8d4e7_0_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5b7c8d4e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55b7c8d4e7_0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5b7c8d4e7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55b7c8d4e7_0_2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5b7c8d4e7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55b7c8d4e7_0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5b7c8d4e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5b7c8d4e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5b7c8d4e7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5b7c8d4e7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5b7c8d4e7_6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55b7c8d4e7_6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5b7c8d4e7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5b7c8d4e7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 Glass transition temp - 105*C (221*F)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 </a:t>
            </a:r>
            <a:r>
              <a:rPr lang="en"/>
              <a:t>Glass transition temp - 60*C (140*F)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5b7c8d4e7_6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5b7c8d4e7_6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5b7c8d4e7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5b7c8d4e7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Initiator Kit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4a9a6c1a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4a9a6c1a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5b7c8d4e7_6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55b7c8d4e7_6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5b7c8d4e7_6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55b7c8d4e7_6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5b7c8d4e7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55b7c8d4e7_6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5b7c8d4e7_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55b7c8d4e7_6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5b7c8d4e7_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55b7c8d4e7_6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5b7c8d4e7_6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55b7c8d4e7_6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4686c1ba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4686c1ba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49eaf54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49eaf54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5b7c8d4e7_1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55b7c8d4e7_1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5b7c8d4e7_1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55b7c8d4e7_12_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4a9a6c1a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4a9a6c1a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49eaf542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49eaf542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49eaf54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49eaf54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4686c1ba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4686c1ba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5b7c8b93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5b7c8b93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process to obtain and track our materials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4686c1ba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4686c1ba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510cdc69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510cdc69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53e1ce4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53e1ce4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3e1ce42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3e1ce42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53e1ce42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53e1ce42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53e1ce42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53e1ce42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4686c1ba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4686c1ba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Expected duration: 1 hours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53e1ce42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53e1ce42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5b7c8d4e7_2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5b7c8d4e7_2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5b7c8d4e7_2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5b7c8d4e7_2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5b7c8d4e7_2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5b7c8d4e7_2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4686c1ba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54686c1ba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53e1ce42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53e1ce42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53e1ce42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53e1ce42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53e1ce42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53e1ce42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553e1ce42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553e1ce42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53e1ce42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53e1ce42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4686c1ba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4686c1ba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53e1ce42e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553e1ce42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5b7c8d4e7_2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5b7c8d4e7_2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53e1ce42e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53e1ce42e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55b7c8d4e7_2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55b7c8d4e7_2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53e1ce42e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53e1ce42e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4686c1ba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4686c1ba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51bfba7f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51bfba7f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Morgan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51bfba7fa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51bfba7f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Morgan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51bfba7fa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551bfba7fa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Morgan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551bfba7f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551bfba7f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Kathryn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4686c1ba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4686c1ba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51bfba7fa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51bfba7fa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Kolten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549eaf542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549eaf542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Kolten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549eaf5420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549eaf5420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Elliot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54b41e43c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54b41e43c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MDT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51bfba7f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51bfba7f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MDT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54686c1ba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54686c1ba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54686c1ba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54686c1ba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55b7c8d4e7_2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55b7c8d4e7_2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54686c1ba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54686c1ba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0d6911b7c_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0d6911b7c_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4b41e43c7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4b41e43c7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rocketry is designed to be low-risk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this is a concerted group effort, coordination is required. This is where Safety &amp; Mission Assurance comes in.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50d6911b7c_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50d6911b7c_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55b7c8d4e7_2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55b7c8d4e7_2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55b7c8d4e7_2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55b7c8d4e7_2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5b7c8d4e7_2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55b7c8d4e7_2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5b7c8d4e7_2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55b7c8d4e7_2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55b7c8d4e7_2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55b7c8d4e7_2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nar.org/safety-information/model-rocket-safety-code/#sitedimension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jpg"/><Relationship Id="rId4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jpg"/><Relationship Id="rId4" Type="http://schemas.openxmlformats.org/officeDocument/2006/relationships/image" Target="../media/image17.png"/><Relationship Id="rId5" Type="http://schemas.openxmlformats.org/officeDocument/2006/relationships/image" Target="../media/image74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jpg"/><Relationship Id="rId4" Type="http://schemas.openxmlformats.org/officeDocument/2006/relationships/image" Target="../media/image17.png"/><Relationship Id="rId5" Type="http://schemas.openxmlformats.org/officeDocument/2006/relationships/image" Target="../media/image74.gif"/><Relationship Id="rId6" Type="http://schemas.openxmlformats.org/officeDocument/2006/relationships/image" Target="../media/image16.png"/><Relationship Id="rId7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jpg"/><Relationship Id="rId4" Type="http://schemas.openxmlformats.org/officeDocument/2006/relationships/image" Target="../media/image17.png"/><Relationship Id="rId5" Type="http://schemas.openxmlformats.org/officeDocument/2006/relationships/image" Target="../media/image74.gif"/><Relationship Id="rId6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jpg"/><Relationship Id="rId4" Type="http://schemas.openxmlformats.org/officeDocument/2006/relationships/image" Target="../media/image24.jpg"/><Relationship Id="rId5" Type="http://schemas.openxmlformats.org/officeDocument/2006/relationships/image" Target="../media/image2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jpg"/><Relationship Id="rId4" Type="http://schemas.openxmlformats.org/officeDocument/2006/relationships/image" Target="../media/image32.jpg"/><Relationship Id="rId5" Type="http://schemas.openxmlformats.org/officeDocument/2006/relationships/image" Target="../media/image30.jpg"/><Relationship Id="rId6" Type="http://schemas.openxmlformats.org/officeDocument/2006/relationships/image" Target="../media/image3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Relationship Id="rId4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jpg"/><Relationship Id="rId4" Type="http://schemas.openxmlformats.org/officeDocument/2006/relationships/image" Target="../media/image7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Relationship Id="rId4" Type="http://schemas.openxmlformats.org/officeDocument/2006/relationships/image" Target="../media/image7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0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9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5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1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8.jpg"/><Relationship Id="rId4" Type="http://schemas.openxmlformats.org/officeDocument/2006/relationships/image" Target="../media/image64.png"/><Relationship Id="rId5" Type="http://schemas.openxmlformats.org/officeDocument/2006/relationships/image" Target="../media/image67.png"/><Relationship Id="rId6" Type="http://schemas.openxmlformats.org/officeDocument/2006/relationships/image" Target="../media/image8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Relationship Id="rId5" Type="http://schemas.openxmlformats.org/officeDocument/2006/relationships/image" Target="../media/image80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0.png"/><Relationship Id="rId4" Type="http://schemas.openxmlformats.org/officeDocument/2006/relationships/image" Target="../media/image8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7.png"/><Relationship Id="rId4" Type="http://schemas.openxmlformats.org/officeDocument/2006/relationships/image" Target="../media/image69.png"/><Relationship Id="rId5" Type="http://schemas.openxmlformats.org/officeDocument/2006/relationships/image" Target="../media/image82.jpg"/><Relationship Id="rId6" Type="http://schemas.openxmlformats.org/officeDocument/2006/relationships/image" Target="../media/image59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91350"/>
            <a:ext cx="8520600" cy="97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Intern Model Rocket TIM</a:t>
            </a:r>
            <a:endParaRPr sz="4800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42203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Interchange Meeting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3/29/19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>
            <a:off x="3204986" y="1276750"/>
            <a:ext cx="2734040" cy="2734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640000" dist="47625">
              <a:srgbClr val="000000">
                <a:alpha val="92000"/>
              </a:srgbClr>
            </a:outerShdw>
          </a:effectLst>
        </p:spPr>
      </p:pic>
      <p:sp>
        <p:nvSpPr>
          <p:cNvPr id="63" name="Google Shape;63;p14"/>
          <p:cNvSpPr txBox="1"/>
          <p:nvPr/>
        </p:nvSpPr>
        <p:spPr>
          <a:xfrm>
            <a:off x="6610875" y="3154600"/>
            <a:ext cx="1807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Rocketry team led by Mateo Atwi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311700" y="1152475"/>
            <a:ext cx="8520600" cy="3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●"/>
            </a:pPr>
            <a:r>
              <a:rPr lang="en">
                <a:solidFill>
                  <a:srgbClr val="4A86E8"/>
                </a:solidFill>
              </a:rPr>
              <a:t>RCM 1	02/21/19	 First Meeting</a:t>
            </a:r>
            <a:endParaRPr>
              <a:solidFill>
                <a:srgbClr val="4A86E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●"/>
            </a:pPr>
            <a:r>
              <a:rPr lang="en">
                <a:solidFill>
                  <a:srgbClr val="4A86E8"/>
                </a:solidFill>
              </a:rPr>
              <a:t>RCM 2	02/28/19	 Initial Design Review</a:t>
            </a:r>
            <a:endParaRPr>
              <a:solidFill>
                <a:srgbClr val="4A86E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●"/>
            </a:pPr>
            <a:r>
              <a:rPr lang="en">
                <a:solidFill>
                  <a:srgbClr val="4A86E8"/>
                </a:solidFill>
              </a:rPr>
              <a:t>RCM 3	03/07/19	 Second Design Review</a:t>
            </a:r>
            <a:endParaRPr>
              <a:solidFill>
                <a:srgbClr val="4A86E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●"/>
            </a:pPr>
            <a:r>
              <a:rPr lang="en">
                <a:solidFill>
                  <a:srgbClr val="4A86E8"/>
                </a:solidFill>
              </a:rPr>
              <a:t>RCM 4	03/14/19	 Major Design Review</a:t>
            </a:r>
            <a:endParaRPr>
              <a:solidFill>
                <a:srgbClr val="4A86E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RCM 5	03/20/19	 Tag-up Before Break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●"/>
            </a:pPr>
            <a:r>
              <a:rPr lang="en">
                <a:solidFill>
                  <a:srgbClr val="4A86E8"/>
                </a:solidFill>
              </a:rPr>
              <a:t>RCM 6	03/28/19	 Presentation Prep (build week part 1)</a:t>
            </a:r>
            <a:endParaRPr>
              <a:solidFill>
                <a:srgbClr val="4A86E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800"/>
              <a:buChar char="●"/>
            </a:pPr>
            <a:r>
              <a:rPr lang="en">
                <a:solidFill>
                  <a:srgbClr val="8E7CC3"/>
                </a:solidFill>
              </a:rPr>
              <a:t>RC TIM 	03/29/19 Design Technical Interchange Meeting with Full Timers</a:t>
            </a:r>
            <a:endParaRPr>
              <a:solidFill>
                <a:srgbClr val="8E7CC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RCM 7	04/04/19	 System Integration (build week part 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RCM 8   04/11/19 All systems go (build week part 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1800"/>
              <a:buChar char="●"/>
            </a:pPr>
            <a:r>
              <a:rPr lang="en">
                <a:solidFill>
                  <a:srgbClr val="C27BA0"/>
                </a:solidFill>
              </a:rPr>
              <a:t>RCM 9	04/20/19	 Launch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RCM 10	04/25/19	 Last meeting/Lessons learned/Party/Review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242300" y="428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Launch Date: Saturday, April 20th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Backup Launch Date: Saturday, May 4th</a:t>
            </a:r>
            <a:endParaRPr sz="1400"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5588"/>
            <a:ext cx="9144000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1950" y="3339425"/>
            <a:ext cx="6162125" cy="18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 txBox="1"/>
          <p:nvPr/>
        </p:nvSpPr>
        <p:spPr>
          <a:xfrm>
            <a:off x="6727275" y="2414800"/>
            <a:ext cx="360300" cy="21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4"/>
          <p:cNvSpPr txBox="1"/>
          <p:nvPr/>
        </p:nvSpPr>
        <p:spPr>
          <a:xfrm>
            <a:off x="6406225" y="3570650"/>
            <a:ext cx="360300" cy="21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 txBox="1"/>
          <p:nvPr/>
        </p:nvSpPr>
        <p:spPr>
          <a:xfrm>
            <a:off x="1986625" y="4713650"/>
            <a:ext cx="790500" cy="246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/>
        </p:nvSpPr>
        <p:spPr>
          <a:xfrm>
            <a:off x="8170100" y="2751450"/>
            <a:ext cx="592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Two weeks margin</a:t>
            </a:r>
            <a:endParaRPr sz="800"/>
          </a:p>
        </p:txBody>
      </p:sp>
      <p:sp>
        <p:nvSpPr>
          <p:cNvPr id="127" name="Google Shape;127;p24"/>
          <p:cNvSpPr txBox="1"/>
          <p:nvPr/>
        </p:nvSpPr>
        <p:spPr>
          <a:xfrm>
            <a:off x="5101725" y="4522075"/>
            <a:ext cx="592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Parallel Tasks</a:t>
            </a:r>
            <a:endParaRPr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 of Individual Subsystem Tasks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49" y="572700"/>
            <a:ext cx="3304850" cy="44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725" y="572698"/>
            <a:ext cx="3462230" cy="44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 Requirements</a:t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Char char="●"/>
            </a:pPr>
            <a:r>
              <a:rPr b="1" lang="en" sz="1300">
                <a:solidFill>
                  <a:srgbClr val="CCCCCC"/>
                </a:solidFill>
              </a:rPr>
              <a:t>Materials. </a:t>
            </a:r>
            <a:r>
              <a:rPr lang="en" sz="1300">
                <a:solidFill>
                  <a:srgbClr val="CCCCCC"/>
                </a:solidFill>
              </a:rPr>
              <a:t>I will use only </a:t>
            </a:r>
            <a:r>
              <a:rPr b="1" lang="en" sz="1300" u="sng">
                <a:solidFill>
                  <a:srgbClr val="FF0000"/>
                </a:solidFill>
              </a:rPr>
              <a:t>lightweight, non-metal parts</a:t>
            </a:r>
            <a:r>
              <a:rPr lang="en" sz="1300">
                <a:solidFill>
                  <a:srgbClr val="CCCCCC"/>
                </a:solidFill>
              </a:rPr>
              <a:t> for the nose, body, and fins of my rocket.</a:t>
            </a:r>
            <a:endParaRPr sz="1300">
              <a:solidFill>
                <a:srgbClr val="CCCCCC"/>
              </a:solidFill>
            </a:endParaRPr>
          </a:p>
          <a:p>
            <a:pPr indent="-31115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Char char="●"/>
            </a:pPr>
            <a:r>
              <a:rPr b="1" lang="en" sz="1300">
                <a:solidFill>
                  <a:srgbClr val="CCCCCC"/>
                </a:solidFill>
              </a:rPr>
              <a:t>Motors. </a:t>
            </a:r>
            <a:r>
              <a:rPr lang="en" sz="1300">
                <a:solidFill>
                  <a:srgbClr val="CCCCCC"/>
                </a:solidFill>
              </a:rPr>
              <a:t>I will use only </a:t>
            </a:r>
            <a:r>
              <a:rPr b="1" lang="en" sz="1300" u="sng">
                <a:solidFill>
                  <a:srgbClr val="FF0000"/>
                </a:solidFill>
              </a:rPr>
              <a:t>certified, commercially-made model rocket motors</a:t>
            </a:r>
            <a:r>
              <a:rPr lang="en" sz="1300">
                <a:solidFill>
                  <a:srgbClr val="CCCCCC"/>
                </a:solidFill>
              </a:rPr>
              <a:t>, and will not tamper with these motors or use them for any purposes except those recommended by the manufacturer.</a:t>
            </a:r>
            <a:endParaRPr sz="1300">
              <a:solidFill>
                <a:srgbClr val="CCCCCC"/>
              </a:solidFill>
            </a:endParaRPr>
          </a:p>
          <a:p>
            <a:pPr indent="-31115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Char char="●"/>
            </a:pPr>
            <a:r>
              <a:rPr b="1" lang="en" sz="1300">
                <a:solidFill>
                  <a:srgbClr val="CCCCCC"/>
                </a:solidFill>
              </a:rPr>
              <a:t>Ignition System.</a:t>
            </a:r>
            <a:r>
              <a:rPr lang="en" sz="1300">
                <a:solidFill>
                  <a:srgbClr val="CCCCCC"/>
                </a:solidFill>
              </a:rPr>
              <a:t> I will launch my rockets with an </a:t>
            </a:r>
            <a:r>
              <a:rPr b="1" lang="en" sz="1300" u="sng">
                <a:solidFill>
                  <a:srgbClr val="FF0000"/>
                </a:solidFill>
              </a:rPr>
              <a:t>electrical launch system and electrical motor igniters</a:t>
            </a:r>
            <a:r>
              <a:rPr lang="en" sz="1300">
                <a:solidFill>
                  <a:srgbClr val="FF0000"/>
                </a:solidFill>
              </a:rPr>
              <a:t>.</a:t>
            </a:r>
            <a:r>
              <a:rPr lang="en" sz="1300">
                <a:solidFill>
                  <a:srgbClr val="CCCCCC"/>
                </a:solidFill>
              </a:rPr>
              <a:t> My launch system will have a </a:t>
            </a:r>
            <a:r>
              <a:rPr b="1" lang="en" sz="1300" u="sng">
                <a:solidFill>
                  <a:srgbClr val="FF0000"/>
                </a:solidFill>
              </a:rPr>
              <a:t>safety interlock in series with the launch switch</a:t>
            </a:r>
            <a:r>
              <a:rPr lang="en" sz="1300">
                <a:solidFill>
                  <a:srgbClr val="CCCCCC"/>
                </a:solidFill>
              </a:rPr>
              <a:t>, and will use a</a:t>
            </a:r>
            <a:r>
              <a:rPr b="1" lang="en" sz="1300">
                <a:solidFill>
                  <a:srgbClr val="CCCCCC"/>
                </a:solidFill>
              </a:rPr>
              <a:t> </a:t>
            </a:r>
            <a:r>
              <a:rPr b="1" lang="en" sz="1300" u="sng">
                <a:solidFill>
                  <a:srgbClr val="FF0000"/>
                </a:solidFill>
              </a:rPr>
              <a:t>launch switch that returns to the “off” position</a:t>
            </a:r>
            <a:r>
              <a:rPr lang="en" sz="1300">
                <a:solidFill>
                  <a:srgbClr val="CCCCCC"/>
                </a:solidFill>
              </a:rPr>
              <a:t> when released.</a:t>
            </a:r>
            <a:endParaRPr sz="1300">
              <a:solidFill>
                <a:srgbClr val="CCCCCC"/>
              </a:solidFill>
            </a:endParaRPr>
          </a:p>
          <a:p>
            <a:pPr indent="-31115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Char char="●"/>
            </a:pPr>
            <a:r>
              <a:rPr b="1" lang="en" sz="1300">
                <a:solidFill>
                  <a:srgbClr val="CCCCCC"/>
                </a:solidFill>
              </a:rPr>
              <a:t>Misfires.</a:t>
            </a:r>
            <a:r>
              <a:rPr lang="en" sz="1300">
                <a:solidFill>
                  <a:srgbClr val="CCCCCC"/>
                </a:solidFill>
              </a:rPr>
              <a:t> If my rocket does not launch when I press the button of my electrical launch system, I will remove the launcher’s safety interlock or disconnect its battery, and will wait 60 seconds after the last launch attempt before allowing anyone to approach the rocket.</a:t>
            </a:r>
            <a:endParaRPr sz="1300">
              <a:solidFill>
                <a:srgbClr val="CCCCCC"/>
              </a:solidFill>
            </a:endParaRPr>
          </a:p>
          <a:p>
            <a:pPr indent="-31115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Char char="●"/>
            </a:pPr>
            <a:r>
              <a:rPr b="1" lang="en" sz="1300">
                <a:solidFill>
                  <a:srgbClr val="CCCCCC"/>
                </a:solidFill>
              </a:rPr>
              <a:t>Launch Safety.</a:t>
            </a:r>
            <a:r>
              <a:rPr lang="en" sz="1300">
                <a:solidFill>
                  <a:srgbClr val="CCCCCC"/>
                </a:solidFill>
              </a:rPr>
              <a:t> I will use a countdown before launch, and will ensure that everyone is paying attention and is a </a:t>
            </a:r>
            <a:r>
              <a:rPr b="1" lang="en" sz="1300" u="sng">
                <a:solidFill>
                  <a:srgbClr val="FF0000"/>
                </a:solidFill>
              </a:rPr>
              <a:t>safe distance</a:t>
            </a:r>
            <a:r>
              <a:rPr lang="en" sz="1300">
                <a:solidFill>
                  <a:srgbClr val="CCCCCC"/>
                </a:solidFill>
              </a:rPr>
              <a:t> of at least 15 feet away when I launch rockets with D motors or smaller, and </a:t>
            </a:r>
            <a:r>
              <a:rPr b="1" lang="en" sz="1300" u="sng">
                <a:solidFill>
                  <a:srgbClr val="FF0000"/>
                </a:solidFill>
              </a:rPr>
              <a:t>30 feet when I launch larger rockets</a:t>
            </a:r>
            <a:r>
              <a:rPr lang="en" sz="1300">
                <a:solidFill>
                  <a:srgbClr val="FF0000"/>
                </a:solidFill>
              </a:rPr>
              <a:t>.</a:t>
            </a:r>
            <a:r>
              <a:rPr lang="en" sz="1300">
                <a:solidFill>
                  <a:srgbClr val="CCCCCC"/>
                </a:solidFill>
              </a:rPr>
              <a:t> If I am uncertain about the safety or stability of an untested rocket, I will </a:t>
            </a:r>
            <a:r>
              <a:rPr b="1" lang="en" sz="1300" u="sng">
                <a:solidFill>
                  <a:srgbClr val="FF0000"/>
                </a:solidFill>
              </a:rPr>
              <a:t>check the stability before flight and will fly it only after warning spectators and clearing them away to a safe distance</a:t>
            </a:r>
            <a:r>
              <a:rPr lang="en" sz="1300">
                <a:solidFill>
                  <a:srgbClr val="FF0000"/>
                </a:solidFill>
              </a:rPr>
              <a:t>.</a:t>
            </a:r>
            <a:r>
              <a:rPr lang="en" sz="1300">
                <a:solidFill>
                  <a:srgbClr val="CCCCCC"/>
                </a:solidFill>
              </a:rPr>
              <a:t> When conducting a simultaneous launch of more than ten rockets I will observe a safe distance of 1.5 times the maximum expected altitude of any launched rocket.</a:t>
            </a:r>
            <a:endParaRPr sz="1300">
              <a:solidFill>
                <a:srgbClr val="CCCCCC"/>
              </a:solidFill>
            </a:endParaRPr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311700" y="4737000"/>
            <a:ext cx="8520600" cy="5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https://www.nar.org/safety-information/model-rocket-safety-code/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 Requirements</a:t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017725"/>
            <a:ext cx="85206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Char char="●"/>
            </a:pPr>
            <a:r>
              <a:rPr b="1" lang="en" sz="1300">
                <a:solidFill>
                  <a:srgbClr val="CCCCCC"/>
                </a:solidFill>
              </a:rPr>
              <a:t>Launcher.</a:t>
            </a:r>
            <a:r>
              <a:rPr lang="en" sz="1300">
                <a:solidFill>
                  <a:srgbClr val="CCCCCC"/>
                </a:solidFill>
              </a:rPr>
              <a:t> I will launch my rocket from a</a:t>
            </a:r>
            <a:r>
              <a:rPr b="1" lang="en" sz="1300">
                <a:solidFill>
                  <a:srgbClr val="CCCCCC"/>
                </a:solidFill>
              </a:rPr>
              <a:t> </a:t>
            </a:r>
            <a:r>
              <a:rPr b="1" lang="en" sz="1300" u="sng">
                <a:solidFill>
                  <a:srgbClr val="FF0000"/>
                </a:solidFill>
              </a:rPr>
              <a:t>launch rod, tower, or rail</a:t>
            </a:r>
            <a:r>
              <a:rPr lang="en" sz="1300">
                <a:solidFill>
                  <a:srgbClr val="CCCCCC"/>
                </a:solidFill>
              </a:rPr>
              <a:t> that is pointed to within 30 degrees of the vertical to ensure that the rocket flies nearly straight up, and I will use a blast deflector to prevent the motor’s exhaust from hitting the ground. To prevent accidental eye injury, I will place launchers so that the end of the launch rod is above eye level or will cap the end of the rod when it is not in use.</a:t>
            </a:r>
            <a:endParaRPr sz="1300">
              <a:solidFill>
                <a:srgbClr val="CCCCCC"/>
              </a:solidFill>
            </a:endParaRPr>
          </a:p>
          <a:p>
            <a:pPr indent="-31115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Char char="●"/>
            </a:pPr>
            <a:r>
              <a:rPr b="1" lang="en" sz="1300">
                <a:solidFill>
                  <a:srgbClr val="CCCCCC"/>
                </a:solidFill>
              </a:rPr>
              <a:t>Size.</a:t>
            </a:r>
            <a:r>
              <a:rPr lang="en" sz="1300">
                <a:solidFill>
                  <a:srgbClr val="CCCCCC"/>
                </a:solidFill>
              </a:rPr>
              <a:t> My model rocket will not weigh more than </a:t>
            </a:r>
            <a:r>
              <a:rPr b="1" lang="en" sz="1300">
                <a:solidFill>
                  <a:srgbClr val="FF0000"/>
                </a:solidFill>
              </a:rPr>
              <a:t>1,500 grams (53 ounces)</a:t>
            </a:r>
            <a:r>
              <a:rPr b="1" lang="en" sz="1300">
                <a:solidFill>
                  <a:srgbClr val="CCCCCC"/>
                </a:solidFill>
              </a:rPr>
              <a:t> </a:t>
            </a:r>
            <a:r>
              <a:rPr lang="en" sz="1300">
                <a:solidFill>
                  <a:srgbClr val="CCCCCC"/>
                </a:solidFill>
              </a:rPr>
              <a:t>at liftoff and will not contain more than </a:t>
            </a:r>
            <a:r>
              <a:rPr b="1" lang="en" sz="1300" u="sng">
                <a:solidFill>
                  <a:srgbClr val="FF0000"/>
                </a:solidFill>
              </a:rPr>
              <a:t>125 grams (4.4 ounces) of propellant or 320 N-sec (71.9 pound-seconds) of total impulse</a:t>
            </a:r>
            <a:r>
              <a:rPr b="1" lang="en" sz="1300">
                <a:solidFill>
                  <a:srgbClr val="FF0000"/>
                </a:solidFill>
              </a:rPr>
              <a:t>.</a:t>
            </a:r>
            <a:endParaRPr b="1" sz="1300">
              <a:solidFill>
                <a:srgbClr val="FF0000"/>
              </a:solidFill>
            </a:endParaRPr>
          </a:p>
          <a:p>
            <a:pPr indent="-31115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Char char="●"/>
            </a:pPr>
            <a:r>
              <a:rPr b="1" lang="en" sz="1300">
                <a:solidFill>
                  <a:srgbClr val="CCCCCC"/>
                </a:solidFill>
              </a:rPr>
              <a:t>Flight Safety.</a:t>
            </a:r>
            <a:r>
              <a:rPr lang="en" sz="1300">
                <a:solidFill>
                  <a:srgbClr val="CCCCCC"/>
                </a:solidFill>
              </a:rPr>
              <a:t> I will not launch my rocket at targets, into clouds, or near airplanes, and will not put any flammable or explosive payload in my rocket.</a:t>
            </a:r>
            <a:endParaRPr sz="1300">
              <a:solidFill>
                <a:srgbClr val="CCCCCC"/>
              </a:solidFill>
            </a:endParaRPr>
          </a:p>
          <a:p>
            <a:pPr indent="-31115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Char char="●"/>
            </a:pPr>
            <a:r>
              <a:rPr b="1" lang="en" sz="1300">
                <a:solidFill>
                  <a:srgbClr val="CCCCCC"/>
                </a:solidFill>
              </a:rPr>
              <a:t>Launch Site. </a:t>
            </a:r>
            <a:r>
              <a:rPr lang="en" sz="1300">
                <a:solidFill>
                  <a:srgbClr val="CCCCCC"/>
                </a:solidFill>
              </a:rPr>
              <a:t>I will launch my rocket outdoors, in an open area at least as large as shown in </a:t>
            </a:r>
            <a:r>
              <a:rPr lang="en" sz="1300" u="sng">
                <a:solidFill>
                  <a:srgbClr val="CCCCCC"/>
                </a:solidFill>
                <a:hlinkClick r:id="rId3"/>
              </a:rPr>
              <a:t>the accompanying table,</a:t>
            </a:r>
            <a:r>
              <a:rPr lang="en" sz="1300">
                <a:solidFill>
                  <a:srgbClr val="CCCCCC"/>
                </a:solidFill>
              </a:rPr>
              <a:t> and in safe weather conditions with </a:t>
            </a:r>
            <a:r>
              <a:rPr b="1" lang="en" sz="1300" u="sng">
                <a:solidFill>
                  <a:srgbClr val="FF0000"/>
                </a:solidFill>
              </a:rPr>
              <a:t>wind speeds no greater than 20 miles per hour</a:t>
            </a:r>
            <a:r>
              <a:rPr b="1" lang="en" sz="1300">
                <a:solidFill>
                  <a:srgbClr val="FF0000"/>
                </a:solidFill>
              </a:rPr>
              <a:t>.</a:t>
            </a:r>
            <a:r>
              <a:rPr lang="en" sz="1300">
                <a:solidFill>
                  <a:srgbClr val="CCCCCC"/>
                </a:solidFill>
              </a:rPr>
              <a:t> I will ensure that there is no dry grass close to the launch pad, and that the launch site does not present risk of grass fires.</a:t>
            </a:r>
            <a:r>
              <a:rPr lang="en" sz="1300">
                <a:solidFill>
                  <a:srgbClr val="CCCCCC"/>
                </a:solidFill>
              </a:rPr>
              <a:t> </a:t>
            </a:r>
            <a:endParaRPr sz="1300">
              <a:solidFill>
                <a:srgbClr val="CCCCCC"/>
              </a:solidFill>
            </a:endParaRPr>
          </a:p>
          <a:p>
            <a:pPr indent="-31115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Char char="●"/>
            </a:pPr>
            <a:r>
              <a:rPr b="1" lang="en" sz="1300">
                <a:solidFill>
                  <a:srgbClr val="CCCCCC"/>
                </a:solidFill>
              </a:rPr>
              <a:t>Recovery System.</a:t>
            </a:r>
            <a:r>
              <a:rPr lang="en" sz="1300">
                <a:solidFill>
                  <a:srgbClr val="CCCCCC"/>
                </a:solidFill>
              </a:rPr>
              <a:t> I will use a recovery system such as a streamer or</a:t>
            </a:r>
            <a:r>
              <a:rPr b="1" lang="en" sz="1300">
                <a:solidFill>
                  <a:srgbClr val="CCCCCC"/>
                </a:solidFill>
              </a:rPr>
              <a:t> </a:t>
            </a:r>
            <a:r>
              <a:rPr b="1" lang="en" sz="1300" u="sng">
                <a:solidFill>
                  <a:srgbClr val="FF0000"/>
                </a:solidFill>
              </a:rPr>
              <a:t>parachute in my rocket</a:t>
            </a:r>
            <a:r>
              <a:rPr b="1" lang="en" sz="1300">
                <a:solidFill>
                  <a:srgbClr val="CCCCCC"/>
                </a:solidFill>
              </a:rPr>
              <a:t> </a:t>
            </a:r>
            <a:r>
              <a:rPr lang="en" sz="1300">
                <a:solidFill>
                  <a:srgbClr val="CCCCCC"/>
                </a:solidFill>
              </a:rPr>
              <a:t>so that it returns safely and undamaged and can be flown again, and I will use only </a:t>
            </a:r>
            <a:r>
              <a:rPr b="1" lang="en" sz="1300" u="sng">
                <a:solidFill>
                  <a:srgbClr val="FF0000"/>
                </a:solidFill>
              </a:rPr>
              <a:t>flame-resistant or fireproof recovery system wadding</a:t>
            </a:r>
            <a:r>
              <a:rPr lang="en" sz="1300">
                <a:solidFill>
                  <a:srgbClr val="CCCCCC"/>
                </a:solidFill>
              </a:rPr>
              <a:t> in my rocket.</a:t>
            </a:r>
            <a:endParaRPr sz="1300">
              <a:solidFill>
                <a:srgbClr val="CCCCCC"/>
              </a:solidFill>
            </a:endParaRPr>
          </a:p>
          <a:p>
            <a:pPr indent="-31115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Char char="●"/>
            </a:pPr>
            <a:r>
              <a:rPr b="1" lang="en" sz="1300">
                <a:solidFill>
                  <a:srgbClr val="CCCCCC"/>
                </a:solidFill>
              </a:rPr>
              <a:t>Recovery Safety.</a:t>
            </a:r>
            <a:r>
              <a:rPr lang="en" sz="1300">
                <a:solidFill>
                  <a:srgbClr val="CCCCCC"/>
                </a:solidFill>
              </a:rPr>
              <a:t> I will not attempt to recover my rocket from power lines, tall trees, or other dangerous places.</a:t>
            </a:r>
            <a:endParaRPr sz="1300">
              <a:solidFill>
                <a:srgbClr val="CCCCCC"/>
              </a:solidFill>
            </a:endParaRPr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4737000"/>
            <a:ext cx="8520600" cy="5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https://www.nar.org/safety-information/model-rocket-safety-code/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520600" cy="1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margin into schedule for launch window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Launch with Houston Rocket Club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Equipment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Expertise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2502425"/>
            <a:ext cx="5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Involvement with Houston Rocket Club</a:t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283925" y="3529325"/>
            <a:ext cx="8520600" cy="1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POC: Ernest Srother - Range Safety Officer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Launch requirements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2000 ft limit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Insight into wind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550" y="539450"/>
            <a:ext cx="3318450" cy="4604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6700909" y="716798"/>
            <a:ext cx="4605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6234175" y="-41500"/>
            <a:ext cx="2937600" cy="1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</a:pPr>
            <a:r>
              <a:rPr lang="en" sz="1400"/>
              <a:t>South &amp; East: Good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North &amp; West: Bad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 Abort Limits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Abort Launch if winds are blowing in the following directions: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5 mph North and/or West (estimated horizontal travel distance of 625 ft)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15 mph South and/or East  (estimated horizontal travel distance of 1875 ft)</a:t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800" y="2923124"/>
            <a:ext cx="2445450" cy="18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 Site</a:t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070" y="429938"/>
            <a:ext cx="5357251" cy="4141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7428034" y="2199447"/>
            <a:ext cx="10074" cy="9967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3975334" y="1305230"/>
            <a:ext cx="3663280" cy="3408325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/>
          <p:nvPr/>
        </p:nvSpPr>
        <p:spPr>
          <a:xfrm>
            <a:off x="4891181" y="2158879"/>
            <a:ext cx="1831460" cy="1700866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/>
          <p:nvPr/>
        </p:nvSpPr>
        <p:spPr>
          <a:xfrm>
            <a:off x="5349042" y="2584092"/>
            <a:ext cx="915730" cy="850433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" name="Google Shape;182;p31"/>
          <p:cNvCxnSpPr>
            <a:endCxn id="179" idx="3"/>
          </p:cNvCxnSpPr>
          <p:nvPr/>
        </p:nvCxnSpPr>
        <p:spPr>
          <a:xfrm flipH="1">
            <a:off x="4511809" y="3022817"/>
            <a:ext cx="1311900" cy="1191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31"/>
          <p:cNvCxnSpPr/>
          <p:nvPr/>
        </p:nvCxnSpPr>
        <p:spPr>
          <a:xfrm flipH="1" rot="10800000">
            <a:off x="5823539" y="1568567"/>
            <a:ext cx="944100" cy="1454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31"/>
          <p:cNvSpPr/>
          <p:nvPr/>
        </p:nvSpPr>
        <p:spPr>
          <a:xfrm rot="-1460465">
            <a:off x="7644940" y="1387926"/>
            <a:ext cx="511685" cy="511685"/>
          </a:xfrm>
          <a:prstGeom prst="quadArrow">
            <a:avLst>
              <a:gd fmla="val 22500" name="adj1"/>
              <a:gd fmla="val 22500" name="adj2"/>
              <a:gd fmla="val 225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1"/>
          <p:cNvSpPr txBox="1"/>
          <p:nvPr/>
        </p:nvSpPr>
        <p:spPr>
          <a:xfrm>
            <a:off x="7562225" y="1017725"/>
            <a:ext cx="38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N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86" name="Google Shape;186;p31"/>
          <p:cNvSpPr txBox="1"/>
          <p:nvPr/>
        </p:nvSpPr>
        <p:spPr>
          <a:xfrm>
            <a:off x="8099525" y="1247300"/>
            <a:ext cx="38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E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7948025" y="1842575"/>
            <a:ext cx="38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S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7332188" y="1608588"/>
            <a:ext cx="38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W</a:t>
            </a:r>
            <a:endParaRPr b="1" sz="1800">
              <a:solidFill>
                <a:srgbClr val="FF0000"/>
              </a:solidFill>
            </a:endParaRPr>
          </a:p>
        </p:txBody>
      </p:sp>
      <p:cxnSp>
        <p:nvCxnSpPr>
          <p:cNvPr id="189" name="Google Shape;189;p31"/>
          <p:cNvCxnSpPr/>
          <p:nvPr/>
        </p:nvCxnSpPr>
        <p:spPr>
          <a:xfrm rot="10800000">
            <a:off x="3948638" y="1928813"/>
            <a:ext cx="3009000" cy="273900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31"/>
          <p:cNvCxnSpPr/>
          <p:nvPr/>
        </p:nvCxnSpPr>
        <p:spPr>
          <a:xfrm rot="10800000">
            <a:off x="4177388" y="1724488"/>
            <a:ext cx="3009000" cy="273900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31"/>
          <p:cNvCxnSpPr/>
          <p:nvPr/>
        </p:nvCxnSpPr>
        <p:spPr>
          <a:xfrm rot="10800000">
            <a:off x="4439063" y="1452563"/>
            <a:ext cx="3009000" cy="273900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31"/>
          <p:cNvCxnSpPr/>
          <p:nvPr/>
        </p:nvCxnSpPr>
        <p:spPr>
          <a:xfrm rot="10800000">
            <a:off x="4708988" y="1247288"/>
            <a:ext cx="3009000" cy="273900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93" name="Google Shape;193;p31"/>
          <p:cNvSpPr txBox="1"/>
          <p:nvPr/>
        </p:nvSpPr>
        <p:spPr>
          <a:xfrm>
            <a:off x="5501800" y="1017725"/>
            <a:ext cx="955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2000 ft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5465825" y="1800913"/>
            <a:ext cx="955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1000</a:t>
            </a:r>
            <a:r>
              <a:rPr lang="en">
                <a:solidFill>
                  <a:srgbClr val="FFFFFF"/>
                </a:solidFill>
              </a:rPr>
              <a:t> ft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5465825" y="3346663"/>
            <a:ext cx="955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5</a:t>
            </a:r>
            <a:r>
              <a:rPr lang="en">
                <a:solidFill>
                  <a:srgbClr val="FFFFFF"/>
                </a:solidFill>
              </a:rPr>
              <a:t>00 ft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Rocketry Committee Goals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en">
                <a:solidFill>
                  <a:srgbClr val="CCCCCC"/>
                </a:solidFill>
              </a:rPr>
              <a:t>Priorities</a:t>
            </a:r>
            <a:endParaRPr>
              <a:solidFill>
                <a:srgbClr val="CCCCCC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</a:pPr>
            <a:r>
              <a:rPr lang="en" sz="1800">
                <a:solidFill>
                  <a:srgbClr val="CCCCCC"/>
                </a:solidFill>
              </a:rPr>
              <a:t>Have fun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</a:pPr>
            <a:r>
              <a:rPr lang="en" sz="1800">
                <a:solidFill>
                  <a:srgbClr val="CCCCCC"/>
                </a:solidFill>
              </a:rPr>
              <a:t>Safely build and fly a rocket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</a:pPr>
            <a:r>
              <a:rPr lang="en" sz="1800">
                <a:solidFill>
                  <a:srgbClr val="CCCCCC"/>
                </a:solidFill>
              </a:rPr>
              <a:t>Engage all participants</a:t>
            </a:r>
            <a:endParaRPr sz="18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Rocket Goals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he largest model rocket possible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1 G class motor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Launch at JSC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(Max altitude of 2000 ft at less than 20 degrees)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Cannot land on road or by JSC buildings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Avionics payload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Creative and innovative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System</a:t>
            </a:r>
            <a:endParaRPr/>
          </a:p>
        </p:txBody>
      </p:sp>
      <p:sp>
        <p:nvSpPr>
          <p:cNvPr id="218" name="Google Shape;218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Airframe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Recovery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Procurement</a:t>
            </a:r>
            <a:r>
              <a:rPr lang="en"/>
              <a:t> and Funding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Propulsion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Launch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Avionics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Airframe</a:t>
            </a:r>
            <a:endParaRPr/>
          </a:p>
        </p:txBody>
      </p:sp>
      <p:sp>
        <p:nvSpPr>
          <p:cNvPr id="225" name="Google Shape;225;p36"/>
          <p:cNvSpPr txBox="1"/>
          <p:nvPr/>
        </p:nvSpPr>
        <p:spPr>
          <a:xfrm>
            <a:off x="1876650" y="2992650"/>
            <a:ext cx="5390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Led by Rafael Gonzalez and Daniela Rocca Bejar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CAD Manager: Lee R. Cantu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 Rocket Airframe Basics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Intern Model Rocket Airframe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Simulations and Results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odel rocket airframe" id="236" name="Google Shape;236;p38"/>
          <p:cNvPicPr preferRelativeResize="0"/>
          <p:nvPr/>
        </p:nvPicPr>
        <p:blipFill rotWithShape="1">
          <a:blip r:embed="rId3">
            <a:alphaModFix/>
          </a:blip>
          <a:srcRect b="0" l="0" r="279" t="0"/>
          <a:stretch/>
        </p:blipFill>
        <p:spPr>
          <a:xfrm>
            <a:off x="209975" y="855525"/>
            <a:ext cx="8679675" cy="392157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8"/>
          <p:cNvSpPr/>
          <p:nvPr/>
        </p:nvSpPr>
        <p:spPr>
          <a:xfrm>
            <a:off x="209977" y="2577432"/>
            <a:ext cx="533400" cy="297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8"/>
          <p:cNvSpPr/>
          <p:nvPr/>
        </p:nvSpPr>
        <p:spPr>
          <a:xfrm>
            <a:off x="3962266" y="1780820"/>
            <a:ext cx="865800" cy="297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8"/>
          <p:cNvSpPr/>
          <p:nvPr/>
        </p:nvSpPr>
        <p:spPr>
          <a:xfrm>
            <a:off x="6787550" y="1079143"/>
            <a:ext cx="1008000" cy="297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8"/>
          <p:cNvSpPr/>
          <p:nvPr/>
        </p:nvSpPr>
        <p:spPr>
          <a:xfrm>
            <a:off x="2611716" y="1958907"/>
            <a:ext cx="1094400" cy="228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8"/>
          <p:cNvSpPr txBox="1"/>
          <p:nvPr/>
        </p:nvSpPr>
        <p:spPr>
          <a:xfrm>
            <a:off x="0" y="175625"/>
            <a:ext cx="914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Basics for smaller rocket design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odel rocket airframe"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975" y="860100"/>
            <a:ext cx="8816049" cy="398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9"/>
          <p:cNvSpPr txBox="1"/>
          <p:nvPr/>
        </p:nvSpPr>
        <p:spPr>
          <a:xfrm>
            <a:off x="-1" y="168725"/>
            <a:ext cx="914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Basics for larger rocket design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1965" y="0"/>
            <a:ext cx="2807247" cy="157941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>
            <p:ph type="title"/>
          </p:nvPr>
        </p:nvSpPr>
        <p:spPr>
          <a:xfrm>
            <a:off x="0" y="273850"/>
            <a:ext cx="851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Nosecone</a:t>
            </a:r>
            <a:endParaRPr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182199" y="1880092"/>
            <a:ext cx="5639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/>
              <a:t>Needs to be heat resistant due to friction 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" sz="1900"/>
              <a:t>(if flying at very high speeds )</a:t>
            </a:r>
            <a:endParaRPr/>
          </a:p>
          <a:p>
            <a:pPr indent="-17145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/>
              <a:t>Materials:</a:t>
            </a:r>
            <a:endParaRPr/>
          </a:p>
          <a:p>
            <a:pPr indent="-18415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/>
              <a:t>Molded plastic or wood (balsa, basswood)</a:t>
            </a:r>
            <a:endParaRPr/>
          </a:p>
          <a:p>
            <a:pPr indent="-18415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/>
              <a:t>For high end, fiberglass, carbon fiber, composites</a:t>
            </a:r>
            <a:endParaRPr/>
          </a:p>
          <a:p>
            <a:pPr indent="-17145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/>
              <a:t>Size constrained by diameter of body tube</a:t>
            </a:r>
            <a:endParaRPr/>
          </a:p>
          <a:p>
            <a:pPr indent="-18415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/>
              <a:t>In turn, determines size of payload </a:t>
            </a:r>
            <a:endParaRPr/>
          </a:p>
          <a:p>
            <a:pPr indent="-17145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/>
              <a:t>We can purchase (~ $15) or manufacture</a:t>
            </a:r>
            <a:r>
              <a:rPr lang="en" sz="1700"/>
              <a:t> </a:t>
            </a:r>
            <a:endParaRPr/>
          </a:p>
        </p:txBody>
      </p:sp>
      <p:pic>
        <p:nvPicPr>
          <p:cNvPr descr="Image result for nose cone model rockets" id="255" name="Google Shape;25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1889" y="0"/>
            <a:ext cx="332211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0"/>
          <p:cNvSpPr/>
          <p:nvPr/>
        </p:nvSpPr>
        <p:spPr>
          <a:xfrm>
            <a:off x="5887845" y="0"/>
            <a:ext cx="3256200" cy="196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0" y="-9757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Nosecone</a:t>
            </a:r>
            <a:endParaRPr/>
          </a:p>
        </p:txBody>
      </p:sp>
      <p:pic>
        <p:nvPicPr>
          <p:cNvPr id="262" name="Google Shape;26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700" y="1804475"/>
            <a:ext cx="3838801" cy="333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1804" y="238125"/>
            <a:ext cx="2612629" cy="184938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1"/>
          <p:cNvSpPr txBox="1"/>
          <p:nvPr/>
        </p:nvSpPr>
        <p:spPr>
          <a:xfrm>
            <a:off x="114422" y="696717"/>
            <a:ext cx="5860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Subsonic flight  -&gt; Rounded parabolic nose e.g Boeing 777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1"/>
          <p:cNvSpPr txBox="1"/>
          <p:nvPr/>
        </p:nvSpPr>
        <p:spPr>
          <a:xfrm>
            <a:off x="281690" y="969551"/>
            <a:ext cx="4032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** You want the air to flow smoothly.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** Minimize drag and improve altitude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** Nosecone shape depends on motor selection. 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1375" y="2887750"/>
            <a:ext cx="4043050" cy="22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 txBox="1"/>
          <p:nvPr/>
        </p:nvSpPr>
        <p:spPr>
          <a:xfrm>
            <a:off x="4203898" y="2136307"/>
            <a:ext cx="49401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 of Nose Cone Shape on Altitude (same motor and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BT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was used</a:t>
            </a:r>
            <a:r>
              <a:rPr lang="en" sz="1100"/>
              <a:t>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experiment).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odel rocket airframe" id="272" name="Google Shape;27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71625"/>
            <a:ext cx="2095850" cy="1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2"/>
          <p:cNvSpPr txBox="1"/>
          <p:nvPr>
            <p:ph type="title"/>
          </p:nvPr>
        </p:nvSpPr>
        <p:spPr>
          <a:xfrm>
            <a:off x="369384" y="-15890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Airframe (Body Tube = BT)</a:t>
            </a:r>
            <a:endParaRPr/>
          </a:p>
        </p:txBody>
      </p:sp>
      <p:sp>
        <p:nvSpPr>
          <p:cNvPr id="274" name="Google Shape;274;p42"/>
          <p:cNvSpPr txBox="1"/>
          <p:nvPr>
            <p:ph idx="1" type="body"/>
          </p:nvPr>
        </p:nvSpPr>
        <p:spPr>
          <a:xfrm>
            <a:off x="369384" y="655975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Houses: Motor tube, centering rings, payload bay, parachute ejection mechanism and nose-cone.  Motor retainer installed at the rear. 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We could avoid using a motor retainer and centering rings if motor diameter fits perfectly the BT. 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Materials</a:t>
            </a:r>
            <a:endParaRPr/>
          </a:p>
          <a:p>
            <a:pPr indent="-17780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Rolled paper tubes common and cheap. Cost ~ $10 - $20 (BT only though!)</a:t>
            </a:r>
            <a:endParaRPr/>
          </a:p>
          <a:p>
            <a:pPr indent="-17780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High end: paper, phenolic tubing (high-temp), plastic tubing, fiberglass, carbon fiber</a:t>
            </a:r>
            <a:endParaRPr/>
          </a:p>
          <a:p>
            <a:pPr indent="-17780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Can be reinforced with epoxy or fiberglass ( adds weight)</a:t>
            </a:r>
            <a:endParaRPr/>
          </a:p>
          <a:p>
            <a:pPr indent="-38100" lvl="0" marL="177800" rtl="0" algn="l">
              <a:lnSpc>
                <a:spcPct val="8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Image result for model rocket airframe" id="275" name="Google Shape;27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6775" y="3278725"/>
            <a:ext cx="2867225" cy="18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odel rocket fins" id="280" name="Google Shape;28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7237" y="2105890"/>
            <a:ext cx="2396763" cy="3037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nding nemo fins" id="281" name="Google Shape;28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4098" y="0"/>
            <a:ext cx="2541356" cy="196042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Fins</a:t>
            </a:r>
            <a:endParaRPr/>
          </a:p>
        </p:txBody>
      </p:sp>
      <p:sp>
        <p:nvSpPr>
          <p:cNvPr id="283" name="Google Shape;283;p43"/>
          <p:cNvSpPr txBox="1"/>
          <p:nvPr>
            <p:ph idx="1" type="body"/>
          </p:nvPr>
        </p:nvSpPr>
        <p:spPr>
          <a:xfrm>
            <a:off x="243933" y="1792260"/>
            <a:ext cx="59799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Provide stability and guidance, vertical orientation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Need to have a thin leading edge to reduce drag and chances of failure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Materials: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Balsa wood or basswood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G-10 (synthetic fiberglass/plastic composite)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To reduce weight, we can use foam or balsa then reinforce with thin hardwood, fiberglass, or epoxy. (Depending on the velocity of the rocket)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Fins securely adhering to airframe is critical</a:t>
            </a:r>
            <a:endParaRPr/>
          </a:p>
        </p:txBody>
      </p:sp>
      <p:pic>
        <p:nvPicPr>
          <p:cNvPr descr="https://lh4.googleusercontent.com/z0uMDGoOSSrPOmb4-NLtoeuLndSMtPiMUe41chC99yfFucNBYhVRQA3xUpGbFPXbuCxlFLvL7KBbrBWFNK7BPFGBTO-CMZtNLjScR4NvAavP3UQ0paZDQ18OwQBzVS1EZ1eyI_K_wyzLhy8zcg" id="284" name="Google Shape;284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6012" y="0"/>
            <a:ext cx="3431900" cy="183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odel rocket fins" id="289" name="Google Shape;2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7237" y="2105890"/>
            <a:ext cx="2396763" cy="3037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nding nemo fins" id="290" name="Google Shape;29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4098" y="0"/>
            <a:ext cx="2541356" cy="196042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Fins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243933" y="1792260"/>
            <a:ext cx="59799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Provide stability and guidance, vertical orientation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Need to have a thin leading edge to reduce drag and chances of failure.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https://lh4.googleusercontent.com/z0uMDGoOSSrPOmb4-NLtoeuLndSMtPiMUe41chC99yfFucNBYhVRQA3xUpGbFPXbuCxlFLvL7KBbrBWFNK7BPFGBTO-CMZtNLjScR4NvAavP3UQ0paZDQ18OwQBzVS1EZ1eyI_K_wyzLhy8zcg" id="293" name="Google Shape;293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6012" y="0"/>
            <a:ext cx="3431900" cy="1837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641" y="2849512"/>
            <a:ext cx="2514101" cy="220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09187" y="2849511"/>
            <a:ext cx="2324769" cy="220625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4"/>
          <p:cNvSpPr txBox="1"/>
          <p:nvPr/>
        </p:nvSpPr>
        <p:spPr>
          <a:xfrm>
            <a:off x="5571561" y="3424012"/>
            <a:ext cx="9912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rocket’s perspective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odel rocket fins" id="301" name="Google Shape;3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7237" y="2105890"/>
            <a:ext cx="2396763" cy="3037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nding nemo fins" id="302" name="Google Shape;30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4098" y="0"/>
            <a:ext cx="2541356" cy="196042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Fins</a:t>
            </a:r>
            <a:endParaRPr/>
          </a:p>
        </p:txBody>
      </p:sp>
      <p:pic>
        <p:nvPicPr>
          <p:cNvPr descr="https://lh4.googleusercontent.com/z0uMDGoOSSrPOmb4-NLtoeuLndSMtPiMUe41chC99yfFucNBYhVRQA3xUpGbFPXbuCxlFLvL7KBbrBWFNK7BPFGBTO-CMZtNLjScR4NvAavP3UQ0paZDQ18OwQBzVS1EZ1eyI_K_wyzLhy8zcg" id="304" name="Google Shape;30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6012" y="0"/>
            <a:ext cx="3431900" cy="183701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5"/>
          <p:cNvSpPr txBox="1"/>
          <p:nvPr/>
        </p:nvSpPr>
        <p:spPr>
          <a:xfrm>
            <a:off x="762598" y="3289457"/>
            <a:ext cx="4197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For a rocket going up to 100 mph.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0354" y="2058986"/>
            <a:ext cx="5662614" cy="112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0" y="192100"/>
            <a:ext cx="8055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Launch Lug</a:t>
            </a:r>
            <a:endParaRPr/>
          </a:p>
        </p:txBody>
      </p:sp>
      <p:sp>
        <p:nvSpPr>
          <p:cNvPr id="312" name="Google Shape;312;p46"/>
          <p:cNvSpPr txBox="1"/>
          <p:nvPr>
            <p:ph idx="1" type="body"/>
          </p:nvPr>
        </p:nvSpPr>
        <p:spPr>
          <a:xfrm>
            <a:off x="628650" y="10746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Guide rocket along rod guide during start of flight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Range from about 1/8” to 1” diameter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Materials: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Rolled paper for paper airframes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Brass or aluminum for heavier rockets</a:t>
            </a:r>
            <a:endParaRPr/>
          </a:p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Related image" id="313" name="Google Shape;31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116" y="2131570"/>
            <a:ext cx="1917556" cy="30604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314" name="Google Shape;314;p46"/>
          <p:cNvPicPr preferRelativeResize="0"/>
          <p:nvPr/>
        </p:nvPicPr>
        <p:blipFill rotWithShape="1">
          <a:blip r:embed="rId4">
            <a:alphaModFix/>
          </a:blip>
          <a:srcRect b="0" l="15593" r="13850" t="0"/>
          <a:stretch/>
        </p:blipFill>
        <p:spPr>
          <a:xfrm>
            <a:off x="7218218" y="1690520"/>
            <a:ext cx="1925782" cy="34529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odel rocket launch lug" id="315" name="Google Shape;31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250691"/>
            <a:ext cx="2743200" cy="1892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for our rocket</a:t>
            </a:r>
            <a:r>
              <a:rPr lang="en"/>
              <a:t>!</a:t>
            </a:r>
            <a:endParaRPr/>
          </a:p>
        </p:txBody>
      </p:sp>
      <p:pic>
        <p:nvPicPr>
          <p:cNvPr id="321" name="Google Shape;3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7900"/>
            <a:ext cx="4743251" cy="309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075" y="0"/>
            <a:ext cx="4541924" cy="35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Tube Body</a:t>
            </a:r>
            <a:endParaRPr/>
          </a:p>
        </p:txBody>
      </p:sp>
      <p:sp>
        <p:nvSpPr>
          <p:cNvPr id="328" name="Google Shape;328;p48"/>
          <p:cNvSpPr txBox="1"/>
          <p:nvPr>
            <p:ph idx="1" type="body"/>
          </p:nvPr>
        </p:nvSpPr>
        <p:spPr>
          <a:xfrm>
            <a:off x="628650" y="1369225"/>
            <a:ext cx="46371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High-strength, high-density, “shatterproof” paper tubes for model rocketry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Good, cheap alternative to carbon fiber reinforced or phenolic tubes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Almost as strong as phenolic tubes but much more shock resistant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Inner Diameter: 3.0 inch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Outer</a:t>
            </a:r>
            <a:r>
              <a:rPr lang="en"/>
              <a:t> Diameter: 3.1 inch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Weight: Approx 12 oz per inch of length</a:t>
            </a:r>
            <a:endParaRPr/>
          </a:p>
        </p:txBody>
      </p:sp>
      <p:pic>
        <p:nvPicPr>
          <p:cNvPr id="329" name="Google Shape;3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750" y="0"/>
            <a:ext cx="3722250" cy="263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750" y="2795803"/>
            <a:ext cx="3722250" cy="23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9"/>
          <p:cNvSpPr txBox="1"/>
          <p:nvPr>
            <p:ph type="title"/>
          </p:nvPr>
        </p:nvSpPr>
        <p:spPr>
          <a:xfrm>
            <a:off x="0" y="-13850"/>
            <a:ext cx="9144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Fin Analysis Simulations</a:t>
            </a:r>
            <a:endParaRPr/>
          </a:p>
        </p:txBody>
      </p:sp>
      <p:sp>
        <p:nvSpPr>
          <p:cNvPr id="336" name="Google Shape;336;p49"/>
          <p:cNvSpPr txBox="1"/>
          <p:nvPr>
            <p:ph idx="1" type="body"/>
          </p:nvPr>
        </p:nvSpPr>
        <p:spPr>
          <a:xfrm>
            <a:off x="0" y="870450"/>
            <a:ext cx="4857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Preliminary simulations showed that there is not a significant difference between trapezoidal and elliptical fins</a:t>
            </a:r>
            <a:endParaRPr/>
          </a:p>
          <a:p>
            <a:pPr indent="-1270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Future simulations will run with more accurate weight and dimensions for our rocket</a:t>
            </a:r>
            <a:endParaRPr/>
          </a:p>
        </p:txBody>
      </p:sp>
      <p:pic>
        <p:nvPicPr>
          <p:cNvPr id="337" name="Google Shape;337;p49"/>
          <p:cNvPicPr preferRelativeResize="0"/>
          <p:nvPr/>
        </p:nvPicPr>
        <p:blipFill rotWithShape="1">
          <a:blip r:embed="rId3">
            <a:alphaModFix/>
          </a:blip>
          <a:srcRect b="0" l="418" r="0" t="0"/>
          <a:stretch/>
        </p:blipFill>
        <p:spPr>
          <a:xfrm>
            <a:off x="1322253" y="3948050"/>
            <a:ext cx="6499499" cy="11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9"/>
          <p:cNvPicPr preferRelativeResize="0"/>
          <p:nvPr/>
        </p:nvPicPr>
        <p:blipFill rotWithShape="1">
          <a:blip r:embed="rId4">
            <a:alphaModFix/>
          </a:blip>
          <a:srcRect b="0" l="239" r="0" t="0"/>
          <a:stretch/>
        </p:blipFill>
        <p:spPr>
          <a:xfrm>
            <a:off x="0" y="2698000"/>
            <a:ext cx="9144002" cy="12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7000" y="0"/>
            <a:ext cx="4287000" cy="26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3-D Printed Nose Cone</a:t>
            </a:r>
            <a:endParaRPr/>
          </a:p>
        </p:txBody>
      </p:sp>
      <p:sp>
        <p:nvSpPr>
          <p:cNvPr id="345" name="Google Shape;345;p50"/>
          <p:cNvSpPr txBox="1"/>
          <p:nvPr>
            <p:ph idx="1" type="body"/>
          </p:nvPr>
        </p:nvSpPr>
        <p:spPr>
          <a:xfrm>
            <a:off x="628650" y="1066644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Key challenge to integrate all avionics within the nose cone.</a:t>
            </a:r>
            <a:endParaRPr/>
          </a:p>
        </p:txBody>
      </p:sp>
      <p:pic>
        <p:nvPicPr>
          <p:cNvPr id="346" name="Google Shape;3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775" y="1560575"/>
            <a:ext cx="5538450" cy="35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Nose Cone Designs</a:t>
            </a:r>
            <a:endParaRPr/>
          </a:p>
        </p:txBody>
      </p:sp>
      <p:sp>
        <p:nvSpPr>
          <p:cNvPr id="352" name="Google Shape;352;p5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589375" y="0"/>
            <a:ext cx="3554625" cy="29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20925"/>
            <a:ext cx="5589376" cy="17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5" y="2936400"/>
            <a:ext cx="5117450" cy="22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5775" y="2936350"/>
            <a:ext cx="4478100" cy="22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3-D Printed Fins </a:t>
            </a:r>
            <a:endParaRPr/>
          </a:p>
        </p:txBody>
      </p:sp>
      <p:sp>
        <p:nvSpPr>
          <p:cNvPr id="362" name="Google Shape;362;p52"/>
          <p:cNvSpPr txBox="1"/>
          <p:nvPr>
            <p:ph idx="1" type="body"/>
          </p:nvPr>
        </p:nvSpPr>
        <p:spPr>
          <a:xfrm>
            <a:off x="628650" y="10746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Design choice / challenge to create a modular, replaceable fin set to be integrated with the thrust mount</a:t>
            </a:r>
            <a:endParaRPr/>
          </a:p>
        </p:txBody>
      </p:sp>
      <p:pic>
        <p:nvPicPr>
          <p:cNvPr id="363" name="Google Shape;3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363" y="1776625"/>
            <a:ext cx="5191274" cy="33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/>
              <a:t>ROCKET STABILITY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/>
        </p:nvSpPr>
        <p:spPr>
          <a:xfrm>
            <a:off x="613133" y="726675"/>
            <a:ext cx="748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 vs Cp distance: 1 caliper = 1 body tube rocket diameter (Neutral Stability)</a:t>
            </a:r>
            <a:endParaRPr sz="1100"/>
          </a:p>
        </p:txBody>
      </p:sp>
      <p:pic>
        <p:nvPicPr>
          <p:cNvPr id="374" name="Google Shape;374;p54"/>
          <p:cNvPicPr preferRelativeResize="0"/>
          <p:nvPr/>
        </p:nvPicPr>
        <p:blipFill rotWithShape="1">
          <a:blip r:embed="rId3">
            <a:alphaModFix/>
          </a:blip>
          <a:srcRect b="0" l="0" r="0" t="2028"/>
          <a:stretch/>
        </p:blipFill>
        <p:spPr>
          <a:xfrm>
            <a:off x="411298" y="1344234"/>
            <a:ext cx="5475563" cy="3283663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4"/>
          <p:cNvSpPr txBox="1"/>
          <p:nvPr/>
        </p:nvSpPr>
        <p:spPr>
          <a:xfrm>
            <a:off x="672175" y="328735"/>
            <a:ext cx="1899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Static Margin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4"/>
          <p:cNvSpPr txBox="1"/>
          <p:nvPr/>
        </p:nvSpPr>
        <p:spPr>
          <a:xfrm>
            <a:off x="6253951" y="2229986"/>
            <a:ext cx="22572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Aerodynamic forces self-correct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rockets direction. 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54"/>
          <p:cNvSpPr txBox="1"/>
          <p:nvPr/>
        </p:nvSpPr>
        <p:spPr>
          <a:xfrm>
            <a:off x="894719" y="1067235"/>
            <a:ext cx="406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Caliper(s) also known as ‘units of largest body diameter’</a:t>
            </a:r>
            <a:endParaRPr i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5"/>
          <p:cNvPicPr preferRelativeResize="0"/>
          <p:nvPr/>
        </p:nvPicPr>
        <p:blipFill rotWithShape="1">
          <a:blip r:embed="rId3">
            <a:alphaModFix/>
          </a:blip>
          <a:srcRect b="0" l="0" r="0" t="3006"/>
          <a:stretch/>
        </p:blipFill>
        <p:spPr>
          <a:xfrm>
            <a:off x="1675306" y="351044"/>
            <a:ext cx="5387072" cy="4410948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5"/>
          <p:cNvSpPr txBox="1"/>
          <p:nvPr/>
        </p:nvSpPr>
        <p:spPr>
          <a:xfrm>
            <a:off x="2211818" y="2556519"/>
            <a:ext cx="88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~2 calipers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55"/>
          <p:cNvSpPr txBox="1"/>
          <p:nvPr/>
        </p:nvSpPr>
        <p:spPr>
          <a:xfrm>
            <a:off x="3447924" y="2556519"/>
            <a:ext cx="88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~2 calipers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55"/>
          <p:cNvSpPr txBox="1"/>
          <p:nvPr/>
        </p:nvSpPr>
        <p:spPr>
          <a:xfrm>
            <a:off x="4652237" y="495334"/>
            <a:ext cx="1273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~1 – 1.5 calipers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"/>
          <p:cNvSpPr txBox="1"/>
          <p:nvPr/>
        </p:nvSpPr>
        <p:spPr>
          <a:xfrm>
            <a:off x="663091" y="208919"/>
            <a:ext cx="3588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of Action: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Experimentally measure CG and Cp positions: 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56"/>
          <p:cNvPicPr preferRelativeResize="0"/>
          <p:nvPr/>
        </p:nvPicPr>
        <p:blipFill rotWithShape="1">
          <a:blip r:embed="rId3">
            <a:alphaModFix/>
          </a:blip>
          <a:srcRect b="56468" l="0" r="0" t="0"/>
          <a:stretch/>
        </p:blipFill>
        <p:spPr>
          <a:xfrm>
            <a:off x="509800" y="901417"/>
            <a:ext cx="5226397" cy="1893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6"/>
          <p:cNvPicPr preferRelativeResize="0"/>
          <p:nvPr/>
        </p:nvPicPr>
        <p:blipFill rotWithShape="1">
          <a:blip r:embed="rId3">
            <a:alphaModFix/>
          </a:blip>
          <a:srcRect b="0" l="0" r="0" t="43798"/>
          <a:stretch/>
        </p:blipFill>
        <p:spPr>
          <a:xfrm>
            <a:off x="509800" y="2734275"/>
            <a:ext cx="5226400" cy="23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6"/>
          <p:cNvSpPr txBox="1"/>
          <p:nvPr/>
        </p:nvSpPr>
        <p:spPr>
          <a:xfrm>
            <a:off x="5881530" y="2457282"/>
            <a:ext cx="310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3D to 2D because rocket is symmetrical.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56"/>
          <p:cNvSpPr txBox="1"/>
          <p:nvPr/>
        </p:nvSpPr>
        <p:spPr>
          <a:xfrm>
            <a:off x="6127415" y="1555426"/>
            <a:ext cx="26103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 Measurement</a:t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7"/>
          <p:cNvSpPr txBox="1"/>
          <p:nvPr/>
        </p:nvSpPr>
        <p:spPr>
          <a:xfrm>
            <a:off x="663091" y="208919"/>
            <a:ext cx="3474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of Action: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Experimentally measure Cg and Cp positions: 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57"/>
          <p:cNvSpPr txBox="1"/>
          <p:nvPr/>
        </p:nvSpPr>
        <p:spPr>
          <a:xfrm>
            <a:off x="5614201" y="1609927"/>
            <a:ext cx="2589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 Measurement</a:t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430" y="1150522"/>
            <a:ext cx="3504955" cy="369838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7"/>
          <p:cNvSpPr txBox="1"/>
          <p:nvPr/>
        </p:nvSpPr>
        <p:spPr>
          <a:xfrm>
            <a:off x="5395566" y="2702324"/>
            <a:ext cx="325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Balance your rocket (from definition of Cg)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8"/>
          <p:cNvSpPr txBox="1"/>
          <p:nvPr/>
        </p:nvSpPr>
        <p:spPr>
          <a:xfrm>
            <a:off x="663091" y="208919"/>
            <a:ext cx="7014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of Action: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Rocksim and OpenRocket Simulations (after measuring the weight of each rocket component). 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58"/>
          <p:cNvPicPr preferRelativeResize="0"/>
          <p:nvPr/>
        </p:nvPicPr>
        <p:blipFill rotWithShape="1">
          <a:blip r:embed="rId3">
            <a:alphaModFix/>
          </a:blip>
          <a:srcRect b="11630" l="358" r="0" t="28139"/>
          <a:stretch/>
        </p:blipFill>
        <p:spPr>
          <a:xfrm>
            <a:off x="0" y="1567875"/>
            <a:ext cx="9144003" cy="131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8"/>
          <p:cNvPicPr preferRelativeResize="0"/>
          <p:nvPr/>
        </p:nvPicPr>
        <p:blipFill rotWithShape="1">
          <a:blip r:embed="rId3">
            <a:alphaModFix/>
          </a:blip>
          <a:srcRect b="81259" l="199" r="74917" t="0"/>
          <a:stretch/>
        </p:blipFill>
        <p:spPr>
          <a:xfrm>
            <a:off x="10" y="3424161"/>
            <a:ext cx="4527069" cy="83567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8"/>
          <p:cNvSpPr txBox="1"/>
          <p:nvPr/>
        </p:nvSpPr>
        <p:spPr>
          <a:xfrm>
            <a:off x="4729475" y="3479875"/>
            <a:ext cx="4359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Preliminary Rocksim Cg and Cp calculation with approximated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 weights.   </a:t>
            </a:r>
            <a:endParaRPr i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Recovery</a:t>
            </a:r>
            <a:endParaRPr/>
          </a:p>
        </p:txBody>
      </p:sp>
      <p:sp>
        <p:nvSpPr>
          <p:cNvPr id="416" name="Google Shape;416;p59"/>
          <p:cNvSpPr txBox="1"/>
          <p:nvPr/>
        </p:nvSpPr>
        <p:spPr>
          <a:xfrm>
            <a:off x="3177150" y="2922900"/>
            <a:ext cx="2789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Led by Amanda Graziosi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/>
          <p:nvPr>
            <p:ph type="title"/>
          </p:nvPr>
        </p:nvSpPr>
        <p:spPr>
          <a:xfrm>
            <a:off x="311700" y="3599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5"/>
                </a:solidFill>
                <a:latin typeface="Arial Black"/>
                <a:ea typeface="Arial Black"/>
                <a:cs typeface="Arial Black"/>
                <a:sym typeface="Arial Black"/>
              </a:rPr>
              <a:t>Objectives</a:t>
            </a:r>
            <a:endParaRPr sz="3400">
              <a:solidFill>
                <a:schemeClr val="accent5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22" name="Google Shape;422;p60"/>
          <p:cNvSpPr txBox="1"/>
          <p:nvPr/>
        </p:nvSpPr>
        <p:spPr>
          <a:xfrm>
            <a:off x="908700" y="1095300"/>
            <a:ext cx="7326600" cy="3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General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</a:t>
            </a:r>
            <a:r>
              <a:rPr lang="en" sz="2000">
                <a:solidFill>
                  <a:schemeClr val="dk1"/>
                </a:solidFill>
              </a:rPr>
              <a:t>esponsibly</a:t>
            </a:r>
            <a:r>
              <a:rPr lang="en" sz="2000">
                <a:solidFill>
                  <a:schemeClr val="dk1"/>
                </a:solidFill>
              </a:rPr>
              <a:t> design and execute recovery system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given limited resources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Create </a:t>
            </a:r>
            <a:r>
              <a:rPr lang="en" sz="2000">
                <a:solidFill>
                  <a:schemeClr val="dk1"/>
                </a:solidFill>
              </a:rPr>
              <a:t>opportunity</a:t>
            </a:r>
            <a:r>
              <a:rPr lang="en" sz="2000">
                <a:solidFill>
                  <a:schemeClr val="dk1"/>
                </a:solidFill>
              </a:rPr>
              <a:t> to learn about non-business perspective 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non STEM majors </a:t>
            </a:r>
            <a:r>
              <a:rPr lang="en" sz="2000">
                <a:solidFill>
                  <a:schemeClr val="dk1"/>
                </a:solidFill>
              </a:rPr>
              <a:t>opportunities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creating rather than purchasing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Design Specific Requirements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</a:t>
            </a:r>
            <a:r>
              <a:rPr lang="en" sz="2000">
                <a:solidFill>
                  <a:schemeClr val="dk1"/>
                </a:solidFill>
              </a:rPr>
              <a:t>rift Distance &lt; 2000 ft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Airframe Ground Impact Velocity &lt; 25 ft/s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Font typeface="Arial Black"/>
              <a:buNone/>
            </a:pPr>
            <a:r>
              <a:rPr lang="en" sz="3400">
                <a:solidFill>
                  <a:schemeClr val="accent5"/>
                </a:solidFill>
                <a:latin typeface="Arial Black"/>
                <a:ea typeface="Arial Black"/>
                <a:cs typeface="Arial Black"/>
                <a:sym typeface="Arial Black"/>
              </a:rPr>
              <a:t>Shape</a:t>
            </a:r>
            <a:endParaRPr sz="3400">
              <a:solidFill>
                <a:schemeClr val="accent5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28" name="Google Shape;428;p61"/>
          <p:cNvSpPr txBox="1"/>
          <p:nvPr/>
        </p:nvSpPr>
        <p:spPr>
          <a:xfrm>
            <a:off x="488825" y="1312300"/>
            <a:ext cx="3468600" cy="3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Semi-ellipsoid</a:t>
            </a:r>
            <a:endParaRPr sz="1100"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Noto Sans Symbols"/>
              <a:buChar char="✔"/>
            </a:pPr>
            <a:r>
              <a:rPr lang="en" sz="19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More efficient than a hemispherical design</a:t>
            </a:r>
            <a:endParaRPr sz="1100">
              <a:solidFill>
                <a:srgbClr val="FFFFFF"/>
              </a:solidFill>
            </a:endParaRPr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 Symbols"/>
              <a:buNone/>
            </a:pPr>
            <a:r>
              <a:t/>
            </a:r>
            <a:endParaRPr sz="19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Noto Sans Symbols"/>
              <a:buChar char="✔"/>
            </a:pPr>
            <a:r>
              <a:rPr lang="en" sz="19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Greater drag force for a given canopy surface area</a:t>
            </a:r>
            <a:r>
              <a:rPr lang="en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Noto Sans Symbols"/>
              <a:buChar char="✔"/>
            </a:pPr>
            <a:r>
              <a:rPr lang="en" sz="19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Descent Rate: 11.73 ft/sec </a:t>
            </a:r>
            <a:r>
              <a:rPr lang="en" sz="19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ft/sec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7645" y="1154387"/>
            <a:ext cx="4497705" cy="2820352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1"/>
          <p:cNvSpPr txBox="1"/>
          <p:nvPr/>
        </p:nvSpPr>
        <p:spPr>
          <a:xfrm>
            <a:off x="4404125" y="4136225"/>
            <a:ext cx="37182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40 in Diameter, but shown as 100 cm Diameter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Font typeface="Arial Black"/>
              <a:buNone/>
            </a:pPr>
            <a:r>
              <a:rPr lang="en" sz="3400">
                <a:solidFill>
                  <a:schemeClr val="accent5"/>
                </a:solidFill>
                <a:latin typeface="Arial Black"/>
                <a:ea typeface="Arial Black"/>
                <a:cs typeface="Arial Black"/>
                <a:sym typeface="Arial Black"/>
              </a:rPr>
              <a:t>Materials</a:t>
            </a:r>
            <a:endParaRPr sz="3400">
              <a:solidFill>
                <a:schemeClr val="accent5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36" name="Google Shape;436;p62"/>
          <p:cNvSpPr txBox="1"/>
          <p:nvPr/>
        </p:nvSpPr>
        <p:spPr>
          <a:xfrm>
            <a:off x="488825" y="1180975"/>
            <a:ext cx="77991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Canopy: </a:t>
            </a:r>
            <a:r>
              <a:rPr lang="en" sz="19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Soar Coat Fabric</a:t>
            </a:r>
            <a:endParaRPr sz="1100">
              <a:solidFill>
                <a:srgbClr val="FFFFFF"/>
              </a:solidFill>
            </a:endParaRPr>
          </a:p>
          <a:p>
            <a:pPr indent="-2603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Noto Sans Symbols"/>
              <a:buChar char="⮚"/>
            </a:pPr>
            <a:r>
              <a:rPr lang="en" sz="19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Zero </a:t>
            </a:r>
            <a:r>
              <a:rPr lang="en" sz="19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Porosity</a:t>
            </a:r>
            <a:r>
              <a:rPr lang="en" sz="19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 Silicone Coated Nylon</a:t>
            </a:r>
            <a:endParaRPr sz="19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603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Noto Sans Symbols"/>
              <a:buChar char="⮚"/>
            </a:pPr>
            <a:r>
              <a:rPr lang="en" sz="19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Strength: 45x45 lb/in</a:t>
            </a:r>
            <a:endParaRPr sz="19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603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Noto Sans Symbols"/>
              <a:buChar char="⮚"/>
            </a:pPr>
            <a:r>
              <a:rPr lang="en" sz="19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Total Weight: 4.46 oz</a:t>
            </a:r>
            <a:endParaRPr sz="19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603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 Black"/>
              <a:buChar char="⮚"/>
            </a:pPr>
            <a:r>
              <a:rPr lang="en" sz="19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Melts at 450° F, but has a heat resistant coating </a:t>
            </a:r>
            <a:endParaRPr sz="19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37" name="Google Shape;437;p62"/>
          <p:cNvSpPr txBox="1"/>
          <p:nvPr/>
        </p:nvSpPr>
        <p:spPr>
          <a:xfrm>
            <a:off x="5002175" y="3169897"/>
            <a:ext cx="36480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Shock Cord: Nylon Webbing</a:t>
            </a:r>
            <a:endParaRPr sz="18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Symbols"/>
              <a:buChar char="⮚"/>
            </a:pPr>
            <a:r>
              <a:rPr lang="en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0.5 in wide</a:t>
            </a:r>
            <a:endParaRPr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34950" lvl="0" marL="2540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Char char="⮚"/>
            </a:pPr>
            <a:r>
              <a:rPr lang="en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Less flammable than your basic elastics</a:t>
            </a:r>
            <a:endParaRPr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34950" lvl="0" marL="2540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Char char="⮚"/>
            </a:pPr>
            <a:r>
              <a:rPr lang="en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Non-stretch cord will absorb energy of release better than elastic</a:t>
            </a:r>
            <a:endParaRPr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38" name="Google Shape;438;p62"/>
          <p:cNvSpPr txBox="1"/>
          <p:nvPr/>
        </p:nvSpPr>
        <p:spPr>
          <a:xfrm>
            <a:off x="488825" y="3099702"/>
            <a:ext cx="41220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Shroud Lines: Polyester Twine </a:t>
            </a:r>
            <a:endParaRPr sz="14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Symbols"/>
              <a:buChar char="⮚"/>
            </a:pPr>
            <a:r>
              <a:rPr lang="en" sz="1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Dimension: 0.033 in. </a:t>
            </a:r>
            <a:r>
              <a:rPr lang="en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diameter</a:t>
            </a:r>
            <a:endParaRPr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349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Char char="⮚"/>
            </a:pPr>
            <a:r>
              <a:rPr lang="en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Strength: 50 lb minimum breaking strength</a:t>
            </a:r>
            <a:endParaRPr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Symbols"/>
              <a:buChar char="⮚"/>
            </a:pPr>
            <a:r>
              <a:rPr lang="en" sz="1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Length: 40 in (less issues with lines tangling) </a:t>
            </a:r>
            <a:endParaRPr sz="14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Symbols"/>
              <a:buChar char="⮚"/>
            </a:pPr>
            <a:r>
              <a:rPr lang="en" sz="1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Quantity: 12 lines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3"/>
          <p:cNvSpPr txBox="1"/>
          <p:nvPr>
            <p:ph type="title"/>
          </p:nvPr>
        </p:nvSpPr>
        <p:spPr>
          <a:xfrm>
            <a:off x="226000" y="18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Parachute Construction</a:t>
            </a:r>
            <a:endParaRPr/>
          </a:p>
        </p:txBody>
      </p:sp>
      <p:pic>
        <p:nvPicPr>
          <p:cNvPr id="444" name="Google Shape;4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425" y="762033"/>
            <a:ext cx="2385737" cy="4069242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3"/>
          <p:cNvSpPr txBox="1"/>
          <p:nvPr/>
        </p:nvSpPr>
        <p:spPr>
          <a:xfrm>
            <a:off x="272575" y="852875"/>
            <a:ext cx="39924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Shape: Semi-</a:t>
            </a:r>
            <a:r>
              <a:rPr lang="en" sz="1600">
                <a:solidFill>
                  <a:srgbClr val="FFFFFF"/>
                </a:solidFill>
              </a:rPr>
              <a:t>Ellipsoid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Diameter = 40 in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Number of Gores = 12 gores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Dimensions of Spill Hole: 4 in, which is 10% of the diameter of the chute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63"/>
          <p:cNvSpPr txBox="1"/>
          <p:nvPr/>
        </p:nvSpPr>
        <p:spPr>
          <a:xfrm>
            <a:off x="683725" y="3276225"/>
            <a:ext cx="21018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Gore </a:t>
            </a:r>
            <a:r>
              <a:rPr b="1" lang="en" sz="30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Design </a:t>
            </a:r>
            <a:endParaRPr b="1" sz="30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7" name="Google Shape;447;p63"/>
          <p:cNvSpPr/>
          <p:nvPr/>
        </p:nvSpPr>
        <p:spPr>
          <a:xfrm>
            <a:off x="2785525" y="3276225"/>
            <a:ext cx="12804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48" name="Google Shape;44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6112" y="970550"/>
            <a:ext cx="2458566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3"/>
          <p:cNvSpPr txBox="1"/>
          <p:nvPr/>
        </p:nvSpPr>
        <p:spPr>
          <a:xfrm>
            <a:off x="8165675" y="3140025"/>
            <a:ext cx="699000" cy="17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3"/>
          <p:cNvSpPr txBox="1"/>
          <p:nvPr/>
        </p:nvSpPr>
        <p:spPr>
          <a:xfrm>
            <a:off x="7362550" y="3967850"/>
            <a:ext cx="949500" cy="41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4"/>
          <p:cNvSpPr txBox="1"/>
          <p:nvPr>
            <p:ph type="title"/>
          </p:nvPr>
        </p:nvSpPr>
        <p:spPr>
          <a:xfrm>
            <a:off x="311700" y="300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5"/>
                </a:solidFill>
                <a:latin typeface="Arial Black"/>
                <a:ea typeface="Arial Black"/>
                <a:cs typeface="Arial Black"/>
                <a:sym typeface="Arial Black"/>
              </a:rPr>
              <a:t>Safety Considerations</a:t>
            </a:r>
            <a:endParaRPr sz="3400">
              <a:solidFill>
                <a:schemeClr val="accent5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56" name="Google Shape;456;p64"/>
          <p:cNvSpPr txBox="1"/>
          <p:nvPr/>
        </p:nvSpPr>
        <p:spPr>
          <a:xfrm>
            <a:off x="912300" y="1028700"/>
            <a:ext cx="4578900" cy="3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General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 will not attempt to recover from power lines, tall trees, or other dangerous areas.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Launch Site Envrionment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Outdoors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Safe Weather Conditions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Wind Speeds &lt; 20 mph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Avoid dry, grassy areas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Procurement and Funding</a:t>
            </a:r>
            <a:endParaRPr/>
          </a:p>
        </p:txBody>
      </p:sp>
      <p:sp>
        <p:nvSpPr>
          <p:cNvPr id="462" name="Google Shape;462;p65"/>
          <p:cNvSpPr txBox="1"/>
          <p:nvPr/>
        </p:nvSpPr>
        <p:spPr>
          <a:xfrm>
            <a:off x="3282300" y="2992650"/>
            <a:ext cx="25794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Led by Reed Villarreal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6"/>
          <p:cNvSpPr txBox="1"/>
          <p:nvPr>
            <p:ph type="title"/>
          </p:nvPr>
        </p:nvSpPr>
        <p:spPr>
          <a:xfrm>
            <a:off x="311700" y="7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Procurement/Funding</a:t>
            </a:r>
            <a:endParaRPr/>
          </a:p>
        </p:txBody>
      </p:sp>
      <p:sp>
        <p:nvSpPr>
          <p:cNvPr id="468" name="Google Shape;468;p66"/>
          <p:cNvSpPr txBox="1"/>
          <p:nvPr>
            <p:ph idx="1" type="body"/>
          </p:nvPr>
        </p:nvSpPr>
        <p:spPr>
          <a:xfrm>
            <a:off x="-142875" y="76200"/>
            <a:ext cx="4974600" cy="54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ACD433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Developed working spreadsheet housing data for materials, including…</a:t>
            </a:r>
            <a:endParaRPr sz="17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400">
                <a:solidFill>
                  <a:srgbClr val="FFFFFF"/>
                </a:solidFill>
              </a:rPr>
              <a:t>Price calculations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400">
                <a:solidFill>
                  <a:srgbClr val="FFFFFF"/>
                </a:solidFill>
              </a:rPr>
              <a:t>Weight measurements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400">
                <a:solidFill>
                  <a:srgbClr val="FFFFFF"/>
                </a:solidFill>
              </a:rPr>
              <a:t>Function of materials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400">
                <a:solidFill>
                  <a:srgbClr val="FFFFFF"/>
                </a:solidFill>
              </a:rPr>
              <a:t>Delivery/payment statuses</a:t>
            </a:r>
            <a:endParaRPr sz="14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Total cost: </a:t>
            </a:r>
            <a:r>
              <a:rPr b="1" lang="en" sz="1700">
                <a:solidFill>
                  <a:srgbClr val="FFFFFF"/>
                </a:solidFill>
              </a:rPr>
              <a:t>$383</a:t>
            </a:r>
            <a:endParaRPr b="1" sz="17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400">
                <a:solidFill>
                  <a:srgbClr val="FFFFFF"/>
                </a:solidFill>
              </a:rPr>
              <a:t>Used this to calculate accurate dues amounts for project members</a:t>
            </a:r>
            <a:endParaRPr sz="14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Plan for remaining costs to cover </a:t>
            </a:r>
            <a:r>
              <a:rPr b="1" lang="en" sz="1700">
                <a:solidFill>
                  <a:srgbClr val="FFFFFF"/>
                </a:solidFill>
              </a:rPr>
              <a:t>($250)</a:t>
            </a:r>
            <a:endParaRPr b="1"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b="1" lang="en" sz="1700">
                <a:solidFill>
                  <a:srgbClr val="FFFFFF"/>
                </a:solidFill>
              </a:rPr>
              <a:t>Fundraiser</a:t>
            </a:r>
            <a:r>
              <a:rPr lang="en" sz="1700">
                <a:solidFill>
                  <a:srgbClr val="FFFFFF"/>
                </a:solidFill>
              </a:rPr>
              <a:t> - designed and purchased 100 stickers and will be sold as follows</a:t>
            </a:r>
            <a:endParaRPr sz="17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400">
                <a:solidFill>
                  <a:srgbClr val="FFFFFF"/>
                </a:solidFill>
              </a:rPr>
              <a:t>1 sticker = $3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400">
                <a:solidFill>
                  <a:srgbClr val="FFFFFF"/>
                </a:solidFill>
              </a:rPr>
              <a:t>2 stickers = $5</a:t>
            </a:r>
            <a:endParaRPr sz="14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>
                <a:solidFill>
                  <a:srgbClr val="FFFFFF"/>
                </a:solidFill>
              </a:rPr>
              <a:t>Sourcing reliability - Amazon is the most practical for this club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69" name="Google Shape;4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275" y="1170700"/>
            <a:ext cx="1312999" cy="13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Propulsion</a:t>
            </a:r>
            <a:endParaRPr/>
          </a:p>
        </p:txBody>
      </p:sp>
      <p:sp>
        <p:nvSpPr>
          <p:cNvPr id="475" name="Google Shape;475;p67"/>
          <p:cNvSpPr txBox="1"/>
          <p:nvPr/>
        </p:nvSpPr>
        <p:spPr>
          <a:xfrm>
            <a:off x="3417450" y="2992650"/>
            <a:ext cx="23091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Led by Joseph Amar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8"/>
          <p:cNvSpPr txBox="1"/>
          <p:nvPr>
            <p:ph type="title"/>
          </p:nvPr>
        </p:nvSpPr>
        <p:spPr>
          <a:xfrm>
            <a:off x="311700" y="226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Objectives:</a:t>
            </a:r>
            <a:endParaRPr/>
          </a:p>
        </p:txBody>
      </p:sp>
      <p:sp>
        <p:nvSpPr>
          <p:cNvPr id="481" name="Google Shape;481;p68"/>
          <p:cNvSpPr txBox="1"/>
          <p:nvPr/>
        </p:nvSpPr>
        <p:spPr>
          <a:xfrm>
            <a:off x="1115075" y="1374225"/>
            <a:ext cx="6729900" cy="28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IGNITION -- </a:t>
            </a:r>
            <a:r>
              <a:rPr lang="en" sz="1800">
                <a:solidFill>
                  <a:srgbClr val="FFFFFF"/>
                </a:solidFill>
              </a:rPr>
              <a:t>t</a:t>
            </a:r>
            <a:r>
              <a:rPr lang="en" sz="1800">
                <a:solidFill>
                  <a:srgbClr val="FFFFFF"/>
                </a:solidFill>
              </a:rPr>
              <a:t>o safely ignite rocket engine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ALTITUDE -- </a:t>
            </a:r>
            <a:r>
              <a:rPr lang="en" sz="1800">
                <a:solidFill>
                  <a:schemeClr val="dk1"/>
                </a:solidFill>
              </a:rPr>
              <a:t>t</a:t>
            </a:r>
            <a:r>
              <a:rPr lang="en" sz="1800">
                <a:solidFill>
                  <a:schemeClr val="dk1"/>
                </a:solidFill>
              </a:rPr>
              <a:t>o </a:t>
            </a:r>
            <a:r>
              <a:rPr lang="en" sz="1800">
                <a:solidFill>
                  <a:schemeClr val="dk1"/>
                </a:solidFill>
              </a:rPr>
              <a:t>propel the rocket as high as possible, without exceeding flight ceiling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EJECTION -- t</a:t>
            </a:r>
            <a:r>
              <a:rPr lang="en" sz="1800">
                <a:solidFill>
                  <a:srgbClr val="FFFFFF"/>
                </a:solidFill>
              </a:rPr>
              <a:t>o impart ejection charge at apogee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RETENTION -- to retain engine and mounting system within the rocket body at all times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2" name="Google Shape;482;p68"/>
          <p:cNvSpPr txBox="1"/>
          <p:nvPr/>
        </p:nvSpPr>
        <p:spPr>
          <a:xfrm>
            <a:off x="1878650" y="2808375"/>
            <a:ext cx="55209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9"/>
          <p:cNvSpPr txBox="1"/>
          <p:nvPr/>
        </p:nvSpPr>
        <p:spPr>
          <a:xfrm>
            <a:off x="1001325" y="425900"/>
            <a:ext cx="4904100" cy="3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IGNITION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Will be using Commercial Off-the-Shelf (COTS) ignition system, powered by (4) AA batteries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488" name="Google Shape;48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575" y="1091625"/>
            <a:ext cx="2733300" cy="366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950" y="2363925"/>
            <a:ext cx="3188848" cy="239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0"/>
          <p:cNvSpPr txBox="1"/>
          <p:nvPr>
            <p:ph type="title"/>
          </p:nvPr>
        </p:nvSpPr>
        <p:spPr>
          <a:xfrm>
            <a:off x="550825" y="333575"/>
            <a:ext cx="3418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ALTITUDE</a:t>
            </a:r>
            <a:endParaRPr b="1" sz="2400"/>
          </a:p>
        </p:txBody>
      </p:sp>
      <p:sp>
        <p:nvSpPr>
          <p:cNvPr id="495" name="Google Shape;495;p70"/>
          <p:cNvSpPr txBox="1"/>
          <p:nvPr/>
        </p:nvSpPr>
        <p:spPr>
          <a:xfrm>
            <a:off x="1052150" y="1113575"/>
            <a:ext cx="55095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Limited to 2000 ft at JSC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We are also legally limited to a total impulse    &lt; 36 lb-s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496" name="Google Shape;49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150" y="2988900"/>
            <a:ext cx="3683125" cy="17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675" y="2171475"/>
            <a:ext cx="4103924" cy="2627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Google Shape;498;p70"/>
          <p:cNvCxnSpPr/>
          <p:nvPr/>
        </p:nvCxnSpPr>
        <p:spPr>
          <a:xfrm>
            <a:off x="4887625" y="3639513"/>
            <a:ext cx="4104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70"/>
          <p:cNvCxnSpPr/>
          <p:nvPr/>
        </p:nvCxnSpPr>
        <p:spPr>
          <a:xfrm rot="45231">
            <a:off x="7075625" y="3150926"/>
            <a:ext cx="22802" cy="463571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0" name="Google Shape;500;p70"/>
          <p:cNvSpPr txBox="1"/>
          <p:nvPr/>
        </p:nvSpPr>
        <p:spPr>
          <a:xfrm>
            <a:off x="6088775" y="2811900"/>
            <a:ext cx="19893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Average Thrust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Impulse = Thrust</a:t>
            </a:r>
            <a:r>
              <a:rPr baseline="-25000" lang="en"/>
              <a:t>avg</a:t>
            </a:r>
            <a:r>
              <a:rPr lang="en"/>
              <a:t> x time</a:t>
            </a:r>
            <a:endParaRPr/>
          </a:p>
        </p:txBody>
      </p:sp>
      <p:sp>
        <p:nvSpPr>
          <p:cNvPr id="506" name="Google Shape;506;p71"/>
          <p:cNvSpPr txBox="1"/>
          <p:nvPr/>
        </p:nvSpPr>
        <p:spPr>
          <a:xfrm>
            <a:off x="900000" y="851250"/>
            <a:ext cx="73440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The </a:t>
            </a:r>
            <a:r>
              <a:rPr lang="en" sz="2000">
                <a:solidFill>
                  <a:srgbClr val="FFFFFF"/>
                </a:solidFill>
              </a:rPr>
              <a:t>Cesaroni G54 has an average thrust of 12.1 lbf, and time from ignition-to-burnout is 2.97 s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507" name="Google Shape;507;p71"/>
          <p:cNvSpPr txBox="1"/>
          <p:nvPr/>
        </p:nvSpPr>
        <p:spPr>
          <a:xfrm>
            <a:off x="2034300" y="3435450"/>
            <a:ext cx="50754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Total Impulse = 35.94 lb-s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2"/>
          <p:cNvSpPr txBox="1"/>
          <p:nvPr>
            <p:ph type="title"/>
          </p:nvPr>
        </p:nvSpPr>
        <p:spPr>
          <a:xfrm>
            <a:off x="203575" y="652600"/>
            <a:ext cx="350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EJECTION</a:t>
            </a:r>
            <a:endParaRPr b="1" sz="2400"/>
          </a:p>
        </p:txBody>
      </p:sp>
      <p:sp>
        <p:nvSpPr>
          <p:cNvPr id="513" name="Google Shape;513;p72"/>
          <p:cNvSpPr txBox="1"/>
          <p:nvPr/>
        </p:nvSpPr>
        <p:spPr>
          <a:xfrm>
            <a:off x="1019425" y="1359250"/>
            <a:ext cx="7339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Each engine comes equipped with an ejection charge at the tip (forward end)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The ejection charge delay begins burning at MECO, in order to allow rocket to reach apogee prior to parachute deployment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Delay is adjusted with Pro-DAT Tool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descr="See the source image" id="514" name="Google Shape;514;p72"/>
          <p:cNvPicPr preferRelativeResize="0"/>
          <p:nvPr/>
        </p:nvPicPr>
        <p:blipFill rotWithShape="1">
          <a:blip r:embed="rId3">
            <a:alphaModFix/>
          </a:blip>
          <a:srcRect b="0" l="0" r="0" t="25810"/>
          <a:stretch/>
        </p:blipFill>
        <p:spPr>
          <a:xfrm>
            <a:off x="5821075" y="3042825"/>
            <a:ext cx="2955775" cy="19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Agenda</a:t>
            </a:r>
            <a:endParaRPr/>
          </a:p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1017725"/>
            <a:ext cx="8520600" cy="3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Safety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Requirements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Schedule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Goals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Level Rocket System Design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Airframe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Launch Systems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Recovery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Procurement and Funding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Propulsion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Avionics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Closing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Recognition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 floor discussion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3"/>
          <p:cNvSpPr txBox="1"/>
          <p:nvPr>
            <p:ph type="title"/>
          </p:nvPr>
        </p:nvSpPr>
        <p:spPr>
          <a:xfrm>
            <a:off x="404375" y="436350"/>
            <a:ext cx="2901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RETENTION</a:t>
            </a:r>
            <a:endParaRPr b="1" sz="2400"/>
          </a:p>
        </p:txBody>
      </p:sp>
      <p:pic>
        <p:nvPicPr>
          <p:cNvPr id="520" name="Google Shape;52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488" y="1278150"/>
            <a:ext cx="5527027" cy="35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00" y="332525"/>
            <a:ext cx="3764150" cy="46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7699" y="152400"/>
            <a:ext cx="25067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75"/>
          <p:cNvPicPr preferRelativeResize="0"/>
          <p:nvPr/>
        </p:nvPicPr>
        <p:blipFill rotWithShape="1">
          <a:blip r:embed="rId3">
            <a:alphaModFix/>
          </a:blip>
          <a:srcRect b="58246" l="0" r="31726" t="0"/>
          <a:stretch/>
        </p:blipFill>
        <p:spPr>
          <a:xfrm>
            <a:off x="213275" y="220575"/>
            <a:ext cx="5087952" cy="175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3700" y="1638300"/>
            <a:ext cx="3517600" cy="323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75"/>
          <p:cNvSpPr txBox="1"/>
          <p:nvPr/>
        </p:nvSpPr>
        <p:spPr>
          <a:xfrm>
            <a:off x="923800" y="2952150"/>
            <a:ext cx="3111300" cy="13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Thrust is transferred into rocket body, NOT threads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534" name="Google Shape;534;p75"/>
          <p:cNvCxnSpPr/>
          <p:nvPr/>
        </p:nvCxnSpPr>
        <p:spPr>
          <a:xfrm flipH="1" rot="10800000">
            <a:off x="4050400" y="2233200"/>
            <a:ext cx="2610300" cy="10194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75"/>
          <p:cNvCxnSpPr>
            <a:stCxn id="533" idx="3"/>
          </p:cNvCxnSpPr>
          <p:nvPr/>
        </p:nvCxnSpPr>
        <p:spPr>
          <a:xfrm>
            <a:off x="4035100" y="3615450"/>
            <a:ext cx="2625600" cy="6720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5" y="1353175"/>
            <a:ext cx="3499275" cy="269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325" y="152400"/>
            <a:ext cx="389376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and Launch Operations</a:t>
            </a:r>
            <a:endParaRPr/>
          </a:p>
        </p:txBody>
      </p:sp>
      <p:sp>
        <p:nvSpPr>
          <p:cNvPr id="547" name="Google Shape;547;p77"/>
          <p:cNvSpPr txBox="1"/>
          <p:nvPr/>
        </p:nvSpPr>
        <p:spPr>
          <a:xfrm>
            <a:off x="3421200" y="2992650"/>
            <a:ext cx="2301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Led by Shaun Quinn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F&amp;L OPS </a:t>
            </a:r>
            <a:endParaRPr/>
          </a:p>
        </p:txBody>
      </p:sp>
      <p:sp>
        <p:nvSpPr>
          <p:cNvPr id="553" name="Google Shape;553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Considerations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Safety Considerations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F&amp;L OPS: Goals </a:t>
            </a:r>
            <a:endParaRPr/>
          </a:p>
        </p:txBody>
      </p:sp>
      <p:sp>
        <p:nvSpPr>
          <p:cNvPr id="559" name="Google Shape;559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Design &amp; Build Launch Controller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Develop Launch Procedure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Operate Launch Procedure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F&amp;L OPS: Design Considerations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Launch Controller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Functionality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Safety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Build Quality</a:t>
            </a:r>
            <a:endParaRPr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566" name="Google Shape;56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675" y="1152475"/>
            <a:ext cx="2733300" cy="366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F&amp;L OPS: Design Considerations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</a:t>
            </a:r>
            <a:r>
              <a:rPr lang="en"/>
              <a:t> Launch Controller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Advanced Functionality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Advanced Safety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Advanced Build Quality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73" name="Google Shape;57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876" y="1152475"/>
            <a:ext cx="4497274" cy="288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F&amp;L OPS: Design Considerations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82"/>
          <p:cNvSpPr txBox="1"/>
          <p:nvPr>
            <p:ph idx="1" type="body"/>
          </p:nvPr>
        </p:nvSpPr>
        <p:spPr>
          <a:xfrm>
            <a:off x="311700" y="1152475"/>
            <a:ext cx="28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Functions:</a:t>
            </a:r>
            <a:endParaRPr/>
          </a:p>
          <a:p>
            <a:pPr indent="0" lvl="0" marL="45720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Countdown Timer</a:t>
            </a:r>
            <a:endParaRPr sz="1400"/>
          </a:p>
          <a:p>
            <a:pPr indent="0" lvl="0" marL="45720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LED Indicators for Switches</a:t>
            </a:r>
            <a:endParaRPr sz="1400"/>
          </a:p>
          <a:p>
            <a:pPr indent="0" lvl="0" marL="45720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Toggle Switches</a:t>
            </a:r>
            <a:endParaRPr sz="1400"/>
          </a:p>
          <a:p>
            <a:pPr indent="0" lvl="0" marL="45720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Master Launch Button</a:t>
            </a:r>
            <a:endParaRPr sz="1400"/>
          </a:p>
          <a:p>
            <a:pPr indent="0" lvl="0" marL="45720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Telemetry Read Outs</a:t>
            </a:r>
            <a:endParaRPr sz="1400"/>
          </a:p>
        </p:txBody>
      </p:sp>
      <p:pic>
        <p:nvPicPr>
          <p:cNvPr id="580" name="Google Shape;58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876" y="1152475"/>
            <a:ext cx="4497274" cy="2883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" name="Google Shape;581;p82"/>
          <p:cNvCxnSpPr/>
          <p:nvPr/>
        </p:nvCxnSpPr>
        <p:spPr>
          <a:xfrm flipH="1" rot="10800000">
            <a:off x="3250450" y="1635800"/>
            <a:ext cx="1841700" cy="22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82"/>
          <p:cNvCxnSpPr/>
          <p:nvPr/>
        </p:nvCxnSpPr>
        <p:spPr>
          <a:xfrm flipH="1" rot="10800000">
            <a:off x="3272475" y="1731175"/>
            <a:ext cx="2700300" cy="57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82"/>
          <p:cNvCxnSpPr/>
          <p:nvPr/>
        </p:nvCxnSpPr>
        <p:spPr>
          <a:xfrm flipH="1" rot="10800000">
            <a:off x="3294475" y="1988075"/>
            <a:ext cx="2524200" cy="71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82"/>
          <p:cNvCxnSpPr/>
          <p:nvPr/>
        </p:nvCxnSpPr>
        <p:spPr>
          <a:xfrm flipH="1" rot="10800000">
            <a:off x="3279800" y="2604400"/>
            <a:ext cx="1284000" cy="53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82"/>
          <p:cNvCxnSpPr/>
          <p:nvPr/>
        </p:nvCxnSpPr>
        <p:spPr>
          <a:xfrm flipH="1" rot="10800000">
            <a:off x="3309150" y="2721650"/>
            <a:ext cx="1973700" cy="79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95" name="Google Shape;95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Goals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F&amp;L OPS: Design Considerations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Controller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S1: Power on 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S2: Telemetry D1-D3 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S3: Terminal Connect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S4: Countdown Timer D4 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S5: Launch Button Armed</a:t>
            </a:r>
            <a:endParaRPr/>
          </a:p>
        </p:txBody>
      </p:sp>
      <p:pic>
        <p:nvPicPr>
          <p:cNvPr id="592" name="Google Shape;59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8675" y="1098700"/>
            <a:ext cx="4761977" cy="367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F&amp;L OPS: Design Considerations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 Considerations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Key-Locking Switch in Main Button Circuit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Inline Voltmeter with Test Voltage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Incorporate Voltage Testing in Procedures in Mean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Incorporate Terminal Disconnect into Launch Procedure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F&amp;L OPS: Design Considerations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85"/>
          <p:cNvSpPr txBox="1"/>
          <p:nvPr>
            <p:ph idx="1" type="body"/>
          </p:nvPr>
        </p:nvSpPr>
        <p:spPr>
          <a:xfrm>
            <a:off x="311700" y="1152475"/>
            <a:ext cx="381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Operation Procedures: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Launch Day Systems Checks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Mission Control Set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Wireless Communications for Site Personnel</a:t>
            </a:r>
            <a:endParaRPr/>
          </a:p>
        </p:txBody>
      </p:sp>
      <p:pic>
        <p:nvPicPr>
          <p:cNvPr id="605" name="Google Shape;60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575" y="1382900"/>
            <a:ext cx="404812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F&amp;L OPS: Safety Considerations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 Day Procedure Setup</a:t>
            </a:r>
            <a:r>
              <a:rPr lang="en"/>
              <a:t>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Procedure Practice Runs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Failure Contingency Charts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Go/No-Go Check Lists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Intersystems Wireless Comm. Systems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Communication Hierarchy</a:t>
            </a:r>
            <a:endParaRPr sz="14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F&amp;L OPS: Safety Considerations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NAR Controller Compliance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NAR Launch Compliance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Launch cleared by RSO (range safety officer) 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18" name="Google Shape;618;p87"/>
          <p:cNvSpPr txBox="1"/>
          <p:nvPr>
            <p:ph idx="1" type="body"/>
          </p:nvPr>
        </p:nvSpPr>
        <p:spPr>
          <a:xfrm>
            <a:off x="4485000" y="1152475"/>
            <a:ext cx="458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Proofs</a:t>
            </a:r>
            <a:r>
              <a:rPr lang="en"/>
              <a:t>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Prescribed Designs with Testing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Launch Procedures to Exceed Standards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Launch Procedures Reviewed with RSO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Avionics</a:t>
            </a:r>
            <a:endParaRPr/>
          </a:p>
        </p:txBody>
      </p:sp>
      <p:sp>
        <p:nvSpPr>
          <p:cNvPr id="624" name="Google Shape;624;p88"/>
          <p:cNvSpPr txBox="1"/>
          <p:nvPr/>
        </p:nvSpPr>
        <p:spPr>
          <a:xfrm>
            <a:off x="3282300" y="2992650"/>
            <a:ext cx="25794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Led by Morgan Novak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9"/>
          <p:cNvSpPr txBox="1"/>
          <p:nvPr>
            <p:ph type="title"/>
          </p:nvPr>
        </p:nvSpPr>
        <p:spPr>
          <a:xfrm>
            <a:off x="311700" y="226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Objectives:</a:t>
            </a:r>
            <a:endParaRPr/>
          </a:p>
        </p:txBody>
      </p:sp>
      <p:sp>
        <p:nvSpPr>
          <p:cNvPr id="630" name="Google Shape;630;p89"/>
          <p:cNvSpPr txBox="1"/>
          <p:nvPr/>
        </p:nvSpPr>
        <p:spPr>
          <a:xfrm>
            <a:off x="1207050" y="1118463"/>
            <a:ext cx="6729900" cy="12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Receive telemetry data from the rocket during launch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Stream video of rocket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Display data in an interesting way</a:t>
            </a:r>
            <a:endParaRPr sz="18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Optional: Play sound from speakers at lift off and touchdown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31" name="Google Shape;631;p89"/>
          <p:cNvSpPr/>
          <p:nvPr/>
        </p:nvSpPr>
        <p:spPr>
          <a:xfrm>
            <a:off x="1178100" y="2390975"/>
            <a:ext cx="2016900" cy="2487600"/>
          </a:xfrm>
          <a:prstGeom prst="rect">
            <a:avLst/>
          </a:prstGeom>
          <a:noFill/>
          <a:ln cap="flat" cmpd="sng" w="76200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 LoRa to send sensor data from rocket to ground.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Sensors: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Barometer*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Altimeter*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Temperature*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Accelerometer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*all in one chip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32" name="Google Shape;632;p89"/>
          <p:cNvSpPr/>
          <p:nvPr/>
        </p:nvSpPr>
        <p:spPr>
          <a:xfrm>
            <a:off x="3563550" y="2390975"/>
            <a:ext cx="2016900" cy="1341600"/>
          </a:xfrm>
          <a:prstGeom prst="rect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 FPV Drone Camera/Transmitter Package to send video from rocket to ground.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33" name="Google Shape;633;p89"/>
          <p:cNvSpPr/>
          <p:nvPr/>
        </p:nvSpPr>
        <p:spPr>
          <a:xfrm>
            <a:off x="3563550" y="3904775"/>
            <a:ext cx="2016900" cy="973800"/>
          </a:xfrm>
          <a:prstGeom prst="rect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Backup: Firefly Camera that saves to SD card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34" name="Google Shape;634;p89"/>
          <p:cNvSpPr/>
          <p:nvPr/>
        </p:nvSpPr>
        <p:spPr>
          <a:xfrm>
            <a:off x="5949000" y="2390975"/>
            <a:ext cx="2016900" cy="2487600"/>
          </a:xfrm>
          <a:prstGeom prst="rect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Display data from sensors and live video on monitor.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Port sensor data into launch control box.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Host website on Groundpi.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635" name="Google Shape;635;p89"/>
          <p:cNvGrpSpPr/>
          <p:nvPr/>
        </p:nvGrpSpPr>
        <p:grpSpPr>
          <a:xfrm>
            <a:off x="513625" y="1368750"/>
            <a:ext cx="693413" cy="1859725"/>
            <a:chOff x="492625" y="1288500"/>
            <a:chExt cx="693413" cy="1859725"/>
          </a:xfrm>
        </p:grpSpPr>
        <p:cxnSp>
          <p:nvCxnSpPr>
            <p:cNvPr id="636" name="Google Shape;636;p89"/>
            <p:cNvCxnSpPr/>
            <p:nvPr/>
          </p:nvCxnSpPr>
          <p:spPr>
            <a:xfrm flipH="1">
              <a:off x="529038" y="1288500"/>
              <a:ext cx="657000" cy="9300"/>
            </a:xfrm>
            <a:prstGeom prst="straightConnector1">
              <a:avLst/>
            </a:prstGeom>
            <a:noFill/>
            <a:ln cap="flat" cmpd="sng" w="9525">
              <a:solidFill>
                <a:srgbClr val="DD7E6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7" name="Google Shape;637;p89"/>
            <p:cNvCxnSpPr/>
            <p:nvPr/>
          </p:nvCxnSpPr>
          <p:spPr>
            <a:xfrm flipH="1">
              <a:off x="492625" y="1288500"/>
              <a:ext cx="45000" cy="1850700"/>
            </a:xfrm>
            <a:prstGeom prst="straightConnector1">
              <a:avLst/>
            </a:prstGeom>
            <a:noFill/>
            <a:ln cap="flat" cmpd="sng" w="9525">
              <a:solidFill>
                <a:srgbClr val="DD7E6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8" name="Google Shape;638;p89"/>
            <p:cNvCxnSpPr/>
            <p:nvPr/>
          </p:nvCxnSpPr>
          <p:spPr>
            <a:xfrm flipH="1" rot="10800000">
              <a:off x="492925" y="3139225"/>
              <a:ext cx="492900" cy="9000"/>
            </a:xfrm>
            <a:prstGeom prst="straightConnector1">
              <a:avLst/>
            </a:prstGeom>
            <a:noFill/>
            <a:ln cap="flat" cmpd="sng" w="9525">
              <a:solidFill>
                <a:srgbClr val="DD7E6B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39" name="Google Shape;639;p89"/>
          <p:cNvGrpSpPr/>
          <p:nvPr/>
        </p:nvGrpSpPr>
        <p:grpSpPr>
          <a:xfrm>
            <a:off x="4245085" y="1632500"/>
            <a:ext cx="1132959" cy="393582"/>
            <a:chOff x="511077" y="1458831"/>
            <a:chExt cx="588000" cy="1422415"/>
          </a:xfrm>
        </p:grpSpPr>
        <p:cxnSp>
          <p:nvCxnSpPr>
            <p:cNvPr id="640" name="Google Shape;640;p89"/>
            <p:cNvCxnSpPr/>
            <p:nvPr/>
          </p:nvCxnSpPr>
          <p:spPr>
            <a:xfrm flipH="1">
              <a:off x="511077" y="1458831"/>
              <a:ext cx="586200" cy="19500"/>
            </a:xfrm>
            <a:prstGeom prst="straightConnector1">
              <a:avLst/>
            </a:prstGeom>
            <a:noFill/>
            <a:ln cap="flat" cmpd="sng" w="9525">
              <a:solidFill>
                <a:srgbClr val="9FC5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" name="Google Shape;641;p89"/>
            <p:cNvCxnSpPr/>
            <p:nvPr/>
          </p:nvCxnSpPr>
          <p:spPr>
            <a:xfrm>
              <a:off x="1097278" y="1464046"/>
              <a:ext cx="1800" cy="1417200"/>
            </a:xfrm>
            <a:prstGeom prst="straightConnector1">
              <a:avLst/>
            </a:prstGeom>
            <a:noFill/>
            <a:ln cap="flat" cmpd="sng" w="9525">
              <a:solidFill>
                <a:srgbClr val="9FC5E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42" name="Google Shape;642;p89"/>
          <p:cNvGrpSpPr/>
          <p:nvPr/>
        </p:nvGrpSpPr>
        <p:grpSpPr>
          <a:xfrm>
            <a:off x="5580446" y="1888690"/>
            <a:ext cx="2060200" cy="258298"/>
            <a:chOff x="511100" y="1469241"/>
            <a:chExt cx="664795" cy="1830600"/>
          </a:xfrm>
        </p:grpSpPr>
        <p:cxnSp>
          <p:nvCxnSpPr>
            <p:cNvPr id="643" name="Google Shape;643;p89"/>
            <p:cNvCxnSpPr/>
            <p:nvPr/>
          </p:nvCxnSpPr>
          <p:spPr>
            <a:xfrm flipH="1">
              <a:off x="511100" y="1469250"/>
              <a:ext cx="657000" cy="9300"/>
            </a:xfrm>
            <a:prstGeom prst="straightConnector1">
              <a:avLst/>
            </a:prstGeom>
            <a:noFill/>
            <a:ln cap="flat" cmpd="sng" w="9525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4" name="Google Shape;644;p89"/>
            <p:cNvCxnSpPr/>
            <p:nvPr/>
          </p:nvCxnSpPr>
          <p:spPr>
            <a:xfrm>
              <a:off x="1172895" y="1469241"/>
              <a:ext cx="3000" cy="1830600"/>
            </a:xfrm>
            <a:prstGeom prst="straightConnector1">
              <a:avLst/>
            </a:prstGeom>
            <a:noFill/>
            <a:ln cap="flat" cmpd="sng" w="9525">
              <a:solidFill>
                <a:srgbClr val="93C47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25" y="152400"/>
            <a:ext cx="863016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90"/>
          <p:cNvSpPr txBox="1"/>
          <p:nvPr/>
        </p:nvSpPr>
        <p:spPr>
          <a:xfrm>
            <a:off x="3610900" y="4710375"/>
            <a:ext cx="22710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E7CC3"/>
                </a:solidFill>
              </a:rPr>
              <a:t>*Monitor not shown</a:t>
            </a:r>
            <a:endParaRPr>
              <a:solidFill>
                <a:srgbClr val="8E7CC3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1"/>
          <p:cNvSpPr txBox="1"/>
          <p:nvPr>
            <p:ph type="title"/>
          </p:nvPr>
        </p:nvSpPr>
        <p:spPr>
          <a:xfrm>
            <a:off x="311700" y="226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656" name="Google Shape;656;p91"/>
          <p:cNvSpPr txBox="1"/>
          <p:nvPr/>
        </p:nvSpPr>
        <p:spPr>
          <a:xfrm>
            <a:off x="175125" y="1068750"/>
            <a:ext cx="40683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D966"/>
                </a:solidFill>
              </a:rPr>
              <a:t>Barometer+Temperature+Altitude</a:t>
            </a:r>
            <a:endParaRPr sz="2000">
              <a:solidFill>
                <a:srgbClr val="FFD9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Adafruit BMP280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SPI or I2C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Altitude based on pressure @ sea level (&lt;10m)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57" name="Google Shape;657;p91"/>
          <p:cNvSpPr txBox="1"/>
          <p:nvPr/>
        </p:nvSpPr>
        <p:spPr>
          <a:xfrm>
            <a:off x="4764000" y="1068750"/>
            <a:ext cx="40683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D966"/>
                </a:solidFill>
              </a:rPr>
              <a:t>Accelerometer</a:t>
            </a:r>
            <a:endParaRPr sz="2000">
              <a:solidFill>
                <a:srgbClr val="FFD9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Adafruit MMA8451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I2C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Auto-tilt orientation detection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14 bit ADC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658" name="Google Shape;658;p91"/>
          <p:cNvCxnSpPr>
            <a:stCxn id="655" idx="2"/>
          </p:cNvCxnSpPr>
          <p:nvPr/>
        </p:nvCxnSpPr>
        <p:spPr>
          <a:xfrm>
            <a:off x="4572000" y="1068750"/>
            <a:ext cx="27300" cy="3941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9" name="Google Shape;65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75" y="2793072"/>
            <a:ext cx="1861015" cy="15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91"/>
          <p:cNvSpPr txBox="1"/>
          <p:nvPr>
            <p:ph type="title"/>
          </p:nvPr>
        </p:nvSpPr>
        <p:spPr>
          <a:xfrm>
            <a:off x="7054200" y="4301700"/>
            <a:ext cx="199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D966"/>
                </a:solidFill>
              </a:rPr>
              <a:t>RockPi</a:t>
            </a:r>
            <a:endParaRPr sz="2400">
              <a:solidFill>
                <a:srgbClr val="FFD966"/>
              </a:solidFill>
            </a:endParaRPr>
          </a:p>
        </p:txBody>
      </p:sp>
      <p:sp>
        <p:nvSpPr>
          <p:cNvPr id="661" name="Google Shape;661;p91"/>
          <p:cNvSpPr/>
          <p:nvPr/>
        </p:nvSpPr>
        <p:spPr>
          <a:xfrm>
            <a:off x="1364275" y="1717175"/>
            <a:ext cx="505500" cy="321000"/>
          </a:xfrm>
          <a:prstGeom prst="ellipse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2" name="Google Shape;662;p91"/>
          <p:cNvPicPr preferRelativeResize="0"/>
          <p:nvPr/>
        </p:nvPicPr>
        <p:blipFill rotWithShape="1">
          <a:blip r:embed="rId4">
            <a:alphaModFix/>
          </a:blip>
          <a:srcRect b="44777" l="0" r="43512" t="6845"/>
          <a:stretch/>
        </p:blipFill>
        <p:spPr>
          <a:xfrm>
            <a:off x="2495063" y="2418312"/>
            <a:ext cx="1941850" cy="2591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p91"/>
          <p:cNvCxnSpPr/>
          <p:nvPr/>
        </p:nvCxnSpPr>
        <p:spPr>
          <a:xfrm flipH="1">
            <a:off x="641775" y="4140475"/>
            <a:ext cx="48300" cy="5295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" name="Google Shape;664;p91"/>
          <p:cNvSpPr txBox="1"/>
          <p:nvPr/>
        </p:nvSpPr>
        <p:spPr>
          <a:xfrm>
            <a:off x="382975" y="4594200"/>
            <a:ext cx="6822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5</a:t>
            </a:r>
            <a:r>
              <a:rPr lang="en">
                <a:solidFill>
                  <a:srgbClr val="FFD966"/>
                </a:solidFill>
              </a:rPr>
              <a:t>V</a:t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665" name="Google Shape;665;p91"/>
          <p:cNvCxnSpPr/>
          <p:nvPr/>
        </p:nvCxnSpPr>
        <p:spPr>
          <a:xfrm>
            <a:off x="1099325" y="4140475"/>
            <a:ext cx="8100" cy="2406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6" name="Google Shape;666;p91"/>
          <p:cNvSpPr txBox="1"/>
          <p:nvPr/>
        </p:nvSpPr>
        <p:spPr>
          <a:xfrm>
            <a:off x="1065175" y="4628688"/>
            <a:ext cx="6822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SCL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667" name="Google Shape;667;p91"/>
          <p:cNvSpPr txBox="1"/>
          <p:nvPr/>
        </p:nvSpPr>
        <p:spPr>
          <a:xfrm>
            <a:off x="762275" y="4301700"/>
            <a:ext cx="682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GND</a:t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668" name="Google Shape;668;p91"/>
          <p:cNvCxnSpPr/>
          <p:nvPr/>
        </p:nvCxnSpPr>
        <p:spPr>
          <a:xfrm>
            <a:off x="1315975" y="4156525"/>
            <a:ext cx="48300" cy="594000"/>
          </a:xfrm>
          <a:prstGeom prst="straightConnector1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91"/>
          <p:cNvSpPr txBox="1"/>
          <p:nvPr/>
        </p:nvSpPr>
        <p:spPr>
          <a:xfrm>
            <a:off x="1556088" y="4311313"/>
            <a:ext cx="6822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SDA</a:t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670" name="Google Shape;670;p91"/>
          <p:cNvCxnSpPr/>
          <p:nvPr/>
        </p:nvCxnSpPr>
        <p:spPr>
          <a:xfrm>
            <a:off x="1733225" y="4137100"/>
            <a:ext cx="16200" cy="2808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91"/>
          <p:cNvSpPr/>
          <p:nvPr/>
        </p:nvSpPr>
        <p:spPr>
          <a:xfrm>
            <a:off x="847150" y="4016725"/>
            <a:ext cx="159300" cy="216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91"/>
          <p:cNvSpPr/>
          <p:nvPr/>
        </p:nvSpPr>
        <p:spPr>
          <a:xfrm>
            <a:off x="1440338" y="4016725"/>
            <a:ext cx="159300" cy="216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91"/>
          <p:cNvSpPr/>
          <p:nvPr/>
        </p:nvSpPr>
        <p:spPr>
          <a:xfrm>
            <a:off x="1817550" y="4016725"/>
            <a:ext cx="159300" cy="216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4" name="Google Shape;674;p91"/>
          <p:cNvPicPr preferRelativeResize="0"/>
          <p:nvPr/>
        </p:nvPicPr>
        <p:blipFill rotWithShape="1">
          <a:blip r:embed="rId5">
            <a:alphaModFix/>
          </a:blip>
          <a:srcRect b="31285" l="0" r="50631" t="28277"/>
          <a:stretch/>
        </p:blipFill>
        <p:spPr>
          <a:xfrm>
            <a:off x="4765988" y="2793063"/>
            <a:ext cx="1861025" cy="15243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5" name="Google Shape;675;p91"/>
          <p:cNvCxnSpPr/>
          <p:nvPr/>
        </p:nvCxnSpPr>
        <p:spPr>
          <a:xfrm flipH="1">
            <a:off x="4946800" y="4065688"/>
            <a:ext cx="48300" cy="5295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91"/>
          <p:cNvSpPr txBox="1"/>
          <p:nvPr/>
        </p:nvSpPr>
        <p:spPr>
          <a:xfrm>
            <a:off x="4688000" y="4519413"/>
            <a:ext cx="6822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3.3</a:t>
            </a:r>
            <a:r>
              <a:rPr lang="en">
                <a:solidFill>
                  <a:srgbClr val="FFD966"/>
                </a:solidFill>
              </a:rPr>
              <a:t>V</a:t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677" name="Google Shape;677;p91"/>
          <p:cNvCxnSpPr/>
          <p:nvPr/>
        </p:nvCxnSpPr>
        <p:spPr>
          <a:xfrm flipH="1">
            <a:off x="5976275" y="4065675"/>
            <a:ext cx="48300" cy="5295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91"/>
          <p:cNvSpPr txBox="1"/>
          <p:nvPr/>
        </p:nvSpPr>
        <p:spPr>
          <a:xfrm>
            <a:off x="5717475" y="4519400"/>
            <a:ext cx="6822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SCL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679" name="Google Shape;679;p91"/>
          <p:cNvSpPr/>
          <p:nvPr/>
        </p:nvSpPr>
        <p:spPr>
          <a:xfrm>
            <a:off x="5349125" y="3936225"/>
            <a:ext cx="159300" cy="216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91"/>
          <p:cNvSpPr/>
          <p:nvPr/>
        </p:nvSpPr>
        <p:spPr>
          <a:xfrm>
            <a:off x="5558175" y="3936225"/>
            <a:ext cx="159300" cy="216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91"/>
          <p:cNvSpPr/>
          <p:nvPr/>
        </p:nvSpPr>
        <p:spPr>
          <a:xfrm>
            <a:off x="5767225" y="3936225"/>
            <a:ext cx="159300" cy="216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91"/>
          <p:cNvSpPr txBox="1"/>
          <p:nvPr/>
        </p:nvSpPr>
        <p:spPr>
          <a:xfrm>
            <a:off x="6044650" y="4269700"/>
            <a:ext cx="6822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SDA</a:t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683" name="Google Shape;683;p91"/>
          <p:cNvCxnSpPr/>
          <p:nvPr/>
        </p:nvCxnSpPr>
        <p:spPr>
          <a:xfrm>
            <a:off x="6221788" y="4095488"/>
            <a:ext cx="16200" cy="2808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91"/>
          <p:cNvSpPr txBox="1"/>
          <p:nvPr/>
        </p:nvSpPr>
        <p:spPr>
          <a:xfrm>
            <a:off x="5030638" y="4291050"/>
            <a:ext cx="682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GND</a:t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685" name="Google Shape;685;p91"/>
          <p:cNvCxnSpPr/>
          <p:nvPr/>
        </p:nvCxnSpPr>
        <p:spPr>
          <a:xfrm flipH="1">
            <a:off x="5223675" y="4051900"/>
            <a:ext cx="25200" cy="3453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91"/>
          <p:cNvSpPr txBox="1"/>
          <p:nvPr/>
        </p:nvSpPr>
        <p:spPr>
          <a:xfrm>
            <a:off x="6467738" y="4560125"/>
            <a:ext cx="682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GND</a:t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687" name="Google Shape;687;p91"/>
          <p:cNvCxnSpPr/>
          <p:nvPr/>
        </p:nvCxnSpPr>
        <p:spPr>
          <a:xfrm>
            <a:off x="6433050" y="4051900"/>
            <a:ext cx="232800" cy="609900"/>
          </a:xfrm>
          <a:prstGeom prst="straightConnector1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8" name="Google Shape;688;p91"/>
          <p:cNvPicPr preferRelativeResize="0"/>
          <p:nvPr/>
        </p:nvPicPr>
        <p:blipFill rotWithShape="1">
          <a:blip r:embed="rId6">
            <a:alphaModFix/>
          </a:blip>
          <a:srcRect b="74254" l="0" r="23994" t="9379"/>
          <a:stretch/>
        </p:blipFill>
        <p:spPr>
          <a:xfrm>
            <a:off x="6665850" y="2905500"/>
            <a:ext cx="2403550" cy="84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91"/>
          <p:cNvSpPr/>
          <p:nvPr/>
        </p:nvSpPr>
        <p:spPr>
          <a:xfrm>
            <a:off x="8658100" y="3426325"/>
            <a:ext cx="388200" cy="216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2"/>
          <p:cNvSpPr txBox="1"/>
          <p:nvPr>
            <p:ph type="title"/>
          </p:nvPr>
        </p:nvSpPr>
        <p:spPr>
          <a:xfrm>
            <a:off x="311700" y="226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LoRa</a:t>
            </a:r>
            <a:endParaRPr/>
          </a:p>
        </p:txBody>
      </p:sp>
      <p:sp>
        <p:nvSpPr>
          <p:cNvPr id="695" name="Google Shape;695;p92"/>
          <p:cNvSpPr txBox="1"/>
          <p:nvPr/>
        </p:nvSpPr>
        <p:spPr>
          <a:xfrm>
            <a:off x="1139325" y="1068750"/>
            <a:ext cx="6729900" cy="27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Used to send sensor data from RockPi to GroundPi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SPI 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Sends/receives packets over 2km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Range Testing on B14 Antenna Range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~1,874 ft 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96" name="Google Shape;696;p92"/>
          <p:cNvSpPr txBox="1"/>
          <p:nvPr>
            <p:ph type="title"/>
          </p:nvPr>
        </p:nvSpPr>
        <p:spPr>
          <a:xfrm>
            <a:off x="6096000" y="4301700"/>
            <a:ext cx="295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D966"/>
                </a:solidFill>
              </a:rPr>
              <a:t>RockPi </a:t>
            </a:r>
            <a:r>
              <a:rPr lang="en" sz="2400">
                <a:solidFill>
                  <a:srgbClr val="FFFFFF"/>
                </a:solidFill>
              </a:rPr>
              <a:t>+</a:t>
            </a:r>
            <a:r>
              <a:rPr lang="en" sz="2400">
                <a:solidFill>
                  <a:srgbClr val="FFD966"/>
                </a:solidFill>
              </a:rPr>
              <a:t> </a:t>
            </a:r>
            <a:r>
              <a:rPr lang="en" sz="2400">
                <a:solidFill>
                  <a:srgbClr val="8E7CC3"/>
                </a:solidFill>
              </a:rPr>
              <a:t>GroundPi</a:t>
            </a:r>
            <a:endParaRPr sz="2400">
              <a:solidFill>
                <a:srgbClr val="8E7CC3"/>
              </a:solidFill>
            </a:endParaRPr>
          </a:p>
        </p:txBody>
      </p:sp>
      <p:pic>
        <p:nvPicPr>
          <p:cNvPr id="697" name="Google Shape;69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75" y="2771150"/>
            <a:ext cx="2950204" cy="221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2"/>
          <p:cNvPicPr preferRelativeResize="0"/>
          <p:nvPr/>
        </p:nvPicPr>
        <p:blipFill rotWithShape="1">
          <a:blip r:embed="rId4">
            <a:alphaModFix/>
          </a:blip>
          <a:srcRect b="32083" l="28213" r="29564" t="5326"/>
          <a:stretch/>
        </p:blipFill>
        <p:spPr>
          <a:xfrm>
            <a:off x="7215175" y="226950"/>
            <a:ext cx="1676325" cy="186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8226" y="2765813"/>
            <a:ext cx="1716700" cy="2046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0" name="Google Shape;700;p92"/>
          <p:cNvCxnSpPr/>
          <p:nvPr/>
        </p:nvCxnSpPr>
        <p:spPr>
          <a:xfrm flipH="1">
            <a:off x="7126300" y="1887200"/>
            <a:ext cx="304800" cy="1776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1" name="Google Shape;701;p92"/>
          <p:cNvSpPr txBox="1"/>
          <p:nvPr/>
        </p:nvSpPr>
        <p:spPr>
          <a:xfrm>
            <a:off x="6934475" y="2023550"/>
            <a:ext cx="6822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5V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702" name="Google Shape;702;p92"/>
          <p:cNvSpPr txBox="1"/>
          <p:nvPr/>
        </p:nvSpPr>
        <p:spPr>
          <a:xfrm>
            <a:off x="6599550" y="0"/>
            <a:ext cx="6822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Radio GPIO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703" name="Google Shape;703;p92"/>
          <p:cNvSpPr/>
          <p:nvPr/>
        </p:nvSpPr>
        <p:spPr>
          <a:xfrm>
            <a:off x="7327300" y="226950"/>
            <a:ext cx="159300" cy="216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92"/>
          <p:cNvSpPr/>
          <p:nvPr/>
        </p:nvSpPr>
        <p:spPr>
          <a:xfrm>
            <a:off x="7973688" y="226950"/>
            <a:ext cx="159300" cy="216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92"/>
          <p:cNvSpPr/>
          <p:nvPr/>
        </p:nvSpPr>
        <p:spPr>
          <a:xfrm>
            <a:off x="8266875" y="138475"/>
            <a:ext cx="682200" cy="529500"/>
          </a:xfrm>
          <a:prstGeom prst="ellipse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92"/>
          <p:cNvSpPr txBox="1"/>
          <p:nvPr/>
        </p:nvSpPr>
        <p:spPr>
          <a:xfrm>
            <a:off x="7616675" y="-67125"/>
            <a:ext cx="10230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Antenna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707" name="Google Shape;707;p92"/>
          <p:cNvSpPr/>
          <p:nvPr/>
        </p:nvSpPr>
        <p:spPr>
          <a:xfrm>
            <a:off x="7797075" y="226950"/>
            <a:ext cx="159300" cy="216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92"/>
          <p:cNvSpPr/>
          <p:nvPr/>
        </p:nvSpPr>
        <p:spPr>
          <a:xfrm>
            <a:off x="7650488" y="226950"/>
            <a:ext cx="159300" cy="216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92"/>
          <p:cNvSpPr/>
          <p:nvPr/>
        </p:nvSpPr>
        <p:spPr>
          <a:xfrm>
            <a:off x="7483700" y="226950"/>
            <a:ext cx="159300" cy="216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0" name="Google Shape;710;p92"/>
          <p:cNvCxnSpPr/>
          <p:nvPr/>
        </p:nvCxnSpPr>
        <p:spPr>
          <a:xfrm>
            <a:off x="7559300" y="2020438"/>
            <a:ext cx="8100" cy="2406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1" name="Google Shape;711;p92"/>
          <p:cNvSpPr txBox="1"/>
          <p:nvPr/>
        </p:nvSpPr>
        <p:spPr>
          <a:xfrm>
            <a:off x="7222250" y="2181663"/>
            <a:ext cx="682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GND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712" name="Google Shape;712;p92"/>
          <p:cNvSpPr/>
          <p:nvPr/>
        </p:nvSpPr>
        <p:spPr>
          <a:xfrm>
            <a:off x="7650488" y="1773300"/>
            <a:ext cx="159300" cy="216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3" name="Google Shape;713;p92"/>
          <p:cNvCxnSpPr/>
          <p:nvPr/>
        </p:nvCxnSpPr>
        <p:spPr>
          <a:xfrm flipH="1">
            <a:off x="7847650" y="1927838"/>
            <a:ext cx="24300" cy="6357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4" name="Google Shape;714;p92"/>
          <p:cNvSpPr txBox="1"/>
          <p:nvPr/>
        </p:nvSpPr>
        <p:spPr>
          <a:xfrm>
            <a:off x="7701096" y="2507025"/>
            <a:ext cx="4587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G0</a:t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715" name="Google Shape;715;p92"/>
          <p:cNvCxnSpPr/>
          <p:nvPr/>
        </p:nvCxnSpPr>
        <p:spPr>
          <a:xfrm>
            <a:off x="8032650" y="1941538"/>
            <a:ext cx="8100" cy="2406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92"/>
          <p:cNvSpPr txBox="1"/>
          <p:nvPr/>
        </p:nvSpPr>
        <p:spPr>
          <a:xfrm rot="5400000">
            <a:off x="7746900" y="2344575"/>
            <a:ext cx="682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CLK</a:t>
            </a:r>
            <a:endParaRPr>
              <a:solidFill>
                <a:srgbClr val="FFD966"/>
              </a:solidFill>
            </a:endParaRPr>
          </a:p>
        </p:txBody>
      </p:sp>
      <p:pic>
        <p:nvPicPr>
          <p:cNvPr id="717" name="Google Shape;717;p92"/>
          <p:cNvPicPr preferRelativeResize="0"/>
          <p:nvPr/>
        </p:nvPicPr>
        <p:blipFill rotWithShape="1">
          <a:blip r:embed="rId6">
            <a:alphaModFix/>
          </a:blip>
          <a:srcRect b="27823" l="0" r="57645" t="12991"/>
          <a:stretch/>
        </p:blipFill>
        <p:spPr>
          <a:xfrm>
            <a:off x="5794094" y="2627813"/>
            <a:ext cx="1637002" cy="171567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92"/>
          <p:cNvSpPr txBox="1"/>
          <p:nvPr/>
        </p:nvSpPr>
        <p:spPr>
          <a:xfrm rot="5400000">
            <a:off x="7938750" y="2393550"/>
            <a:ext cx="682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MISO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719" name="Google Shape;719;p92"/>
          <p:cNvSpPr txBox="1"/>
          <p:nvPr/>
        </p:nvSpPr>
        <p:spPr>
          <a:xfrm rot="5400000">
            <a:off x="8108650" y="2393550"/>
            <a:ext cx="682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MOSI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720" name="Google Shape;720;p92"/>
          <p:cNvSpPr txBox="1"/>
          <p:nvPr/>
        </p:nvSpPr>
        <p:spPr>
          <a:xfrm rot="5400000">
            <a:off x="8266900" y="2393550"/>
            <a:ext cx="682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CS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721" name="Google Shape;721;p92"/>
          <p:cNvSpPr txBox="1"/>
          <p:nvPr/>
        </p:nvSpPr>
        <p:spPr>
          <a:xfrm rot="5400000">
            <a:off x="8452450" y="2393550"/>
            <a:ext cx="682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RST</a:t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722" name="Google Shape;722;p92"/>
          <p:cNvCxnSpPr/>
          <p:nvPr/>
        </p:nvCxnSpPr>
        <p:spPr>
          <a:xfrm>
            <a:off x="8204075" y="1855688"/>
            <a:ext cx="33000" cy="4104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92"/>
          <p:cNvCxnSpPr/>
          <p:nvPr/>
        </p:nvCxnSpPr>
        <p:spPr>
          <a:xfrm>
            <a:off x="8356075" y="1887188"/>
            <a:ext cx="74700" cy="4161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" name="Google Shape;724;p92"/>
          <p:cNvCxnSpPr/>
          <p:nvPr/>
        </p:nvCxnSpPr>
        <p:spPr>
          <a:xfrm>
            <a:off x="8506000" y="1855688"/>
            <a:ext cx="74100" cy="4254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p92"/>
          <p:cNvCxnSpPr>
            <a:endCxn id="721" idx="1"/>
          </p:cNvCxnSpPr>
          <p:nvPr/>
        </p:nvCxnSpPr>
        <p:spPr>
          <a:xfrm>
            <a:off x="8655250" y="1887150"/>
            <a:ext cx="138300" cy="3435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 &amp; Mission Assurance </a:t>
            </a:r>
            <a:endParaRPr/>
          </a:p>
        </p:txBody>
      </p:sp>
      <p:sp>
        <p:nvSpPr>
          <p:cNvPr id="102" name="Google Shape;102;p21"/>
          <p:cNvSpPr txBox="1"/>
          <p:nvPr/>
        </p:nvSpPr>
        <p:spPr>
          <a:xfrm>
            <a:off x="3297600" y="2992650"/>
            <a:ext cx="2548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Led by Mikaela Peters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3"/>
          <p:cNvSpPr txBox="1"/>
          <p:nvPr>
            <p:ph type="title"/>
          </p:nvPr>
        </p:nvSpPr>
        <p:spPr>
          <a:xfrm>
            <a:off x="311700" y="226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FPV Camera + Transmitter</a:t>
            </a:r>
            <a:endParaRPr/>
          </a:p>
        </p:txBody>
      </p:sp>
      <p:sp>
        <p:nvSpPr>
          <p:cNvPr id="731" name="Google Shape;731;p93"/>
          <p:cNvSpPr txBox="1"/>
          <p:nvPr>
            <p:ph type="title"/>
          </p:nvPr>
        </p:nvSpPr>
        <p:spPr>
          <a:xfrm>
            <a:off x="7054200" y="4301700"/>
            <a:ext cx="199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D966"/>
                </a:solidFill>
              </a:rPr>
              <a:t>RockPi</a:t>
            </a:r>
            <a:endParaRPr sz="2400">
              <a:solidFill>
                <a:srgbClr val="FFD966"/>
              </a:solidFill>
            </a:endParaRPr>
          </a:p>
        </p:txBody>
      </p:sp>
      <p:pic>
        <p:nvPicPr>
          <p:cNvPr id="732" name="Google Shape;732;p93"/>
          <p:cNvPicPr preferRelativeResize="0"/>
          <p:nvPr/>
        </p:nvPicPr>
        <p:blipFill rotWithShape="1">
          <a:blip r:embed="rId3">
            <a:alphaModFix/>
          </a:blip>
          <a:srcRect b="12598" l="5397" r="42499" t="5961"/>
          <a:stretch/>
        </p:blipFill>
        <p:spPr>
          <a:xfrm>
            <a:off x="4034513" y="2917000"/>
            <a:ext cx="1142726" cy="18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93"/>
          <p:cNvPicPr preferRelativeResize="0"/>
          <p:nvPr/>
        </p:nvPicPr>
        <p:blipFill rotWithShape="1">
          <a:blip r:embed="rId4">
            <a:alphaModFix/>
          </a:blip>
          <a:srcRect b="-14377" l="0" r="11574" t="0"/>
          <a:stretch/>
        </p:blipFill>
        <p:spPr>
          <a:xfrm>
            <a:off x="3966750" y="1308413"/>
            <a:ext cx="1210500" cy="13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93"/>
          <p:cNvSpPr txBox="1"/>
          <p:nvPr/>
        </p:nvSpPr>
        <p:spPr>
          <a:xfrm>
            <a:off x="585475" y="1198925"/>
            <a:ext cx="30000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600TVL 1/4 1.8mm CMOS FPV 170 Degree Wide Angle Camera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800"/>
              <a:buChar char="○"/>
            </a:pPr>
            <a:r>
              <a:rPr lang="en" sz="1800">
                <a:solidFill>
                  <a:srgbClr val="FFE599"/>
                </a:solidFill>
              </a:rPr>
              <a:t>PAL/NTSC </a:t>
            </a:r>
            <a:endParaRPr sz="1800">
              <a:solidFill>
                <a:srgbClr val="FFE59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800"/>
              <a:buChar char="○"/>
            </a:pPr>
            <a:r>
              <a:rPr lang="en" sz="1800">
                <a:solidFill>
                  <a:srgbClr val="FFE599"/>
                </a:solidFill>
              </a:rPr>
              <a:t>3.7-5V </a:t>
            </a:r>
            <a:endParaRPr>
              <a:solidFill>
                <a:srgbClr val="FFE599"/>
              </a:solidFill>
            </a:endParaRPr>
          </a:p>
        </p:txBody>
      </p:sp>
      <p:sp>
        <p:nvSpPr>
          <p:cNvPr id="735" name="Google Shape;735;p93"/>
          <p:cNvSpPr txBox="1"/>
          <p:nvPr/>
        </p:nvSpPr>
        <p:spPr>
          <a:xfrm>
            <a:off x="585475" y="3027000"/>
            <a:ext cx="3000000" cy="18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Eachine VTX02 Super Mini 5.8G 40CH 200mW FPV Transmitter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800"/>
              <a:buChar char="○"/>
            </a:pPr>
            <a:r>
              <a:rPr lang="en" sz="1800">
                <a:solidFill>
                  <a:srgbClr val="FFE599"/>
                </a:solidFill>
              </a:rPr>
              <a:t>No audio</a:t>
            </a:r>
            <a:endParaRPr sz="1800">
              <a:solidFill>
                <a:srgbClr val="FFE59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800"/>
              <a:buChar char="○"/>
            </a:pPr>
            <a:r>
              <a:rPr lang="en" sz="1800">
                <a:solidFill>
                  <a:srgbClr val="FFE599"/>
                </a:solidFill>
              </a:rPr>
              <a:t>3.3V</a:t>
            </a:r>
            <a:endParaRPr sz="1800">
              <a:solidFill>
                <a:srgbClr val="FFE599"/>
              </a:solidFill>
            </a:endParaRPr>
          </a:p>
        </p:txBody>
      </p:sp>
      <p:grpSp>
        <p:nvGrpSpPr>
          <p:cNvPr id="736" name="Google Shape;736;p93"/>
          <p:cNvGrpSpPr/>
          <p:nvPr/>
        </p:nvGrpSpPr>
        <p:grpSpPr>
          <a:xfrm>
            <a:off x="5455500" y="3027000"/>
            <a:ext cx="3376800" cy="1237500"/>
            <a:chOff x="5411325" y="2143425"/>
            <a:chExt cx="3376800" cy="1237500"/>
          </a:xfrm>
        </p:grpSpPr>
        <p:sp>
          <p:nvSpPr>
            <p:cNvPr id="737" name="Google Shape;737;p93"/>
            <p:cNvSpPr txBox="1"/>
            <p:nvPr/>
          </p:nvSpPr>
          <p:spPr>
            <a:xfrm>
              <a:off x="5411325" y="2143425"/>
              <a:ext cx="3376800" cy="12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Char char="●"/>
              </a:pPr>
              <a:r>
                <a:rPr lang="en" sz="1800">
                  <a:solidFill>
                    <a:srgbClr val="FFFFFF"/>
                  </a:solidFill>
                </a:rPr>
                <a:t>Camera           Transmitter</a:t>
              </a:r>
              <a:endParaRPr sz="1800">
                <a:solidFill>
                  <a:srgbClr val="FFFFFF"/>
                </a:solidFill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Char char="●"/>
              </a:pPr>
              <a:r>
                <a:rPr lang="en" sz="1800">
                  <a:solidFill>
                    <a:schemeClr val="dk1"/>
                  </a:solidFill>
                </a:rPr>
                <a:t>Transmitter            Pi</a:t>
              </a:r>
              <a:endParaRPr sz="1800">
                <a:solidFill>
                  <a:schemeClr val="dk1"/>
                </a:solidFill>
              </a:endParaRPr>
            </a:p>
            <a:p>
              <a:pPr indent="-34290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Char char="○"/>
              </a:pPr>
              <a:r>
                <a:rPr lang="en" sz="1800">
                  <a:solidFill>
                    <a:schemeClr val="dk1"/>
                  </a:solidFill>
                </a:rPr>
                <a:t>POWER ONLY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  <p:cxnSp>
          <p:nvCxnSpPr>
            <p:cNvPr id="738" name="Google Shape;738;p93"/>
            <p:cNvCxnSpPr/>
            <p:nvPr/>
          </p:nvCxnSpPr>
          <p:spPr>
            <a:xfrm flipH="1" rot="10800000">
              <a:off x="6881625" y="2367725"/>
              <a:ext cx="529200" cy="9000"/>
            </a:xfrm>
            <a:prstGeom prst="straightConnector1">
              <a:avLst/>
            </a:prstGeom>
            <a:noFill/>
            <a:ln cap="flat" cmpd="sng" w="28575">
              <a:solidFill>
                <a:srgbClr val="FFE5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9" name="Google Shape;739;p93"/>
            <p:cNvCxnSpPr/>
            <p:nvPr/>
          </p:nvCxnSpPr>
          <p:spPr>
            <a:xfrm flipH="1" rot="10800000">
              <a:off x="7207500" y="2643300"/>
              <a:ext cx="529200" cy="9000"/>
            </a:xfrm>
            <a:prstGeom prst="straightConnector1">
              <a:avLst/>
            </a:prstGeom>
            <a:noFill/>
            <a:ln cap="flat" cmpd="sng" w="28575">
              <a:solidFill>
                <a:srgbClr val="FFE5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740" name="Google Shape;740;p93"/>
          <p:cNvPicPr preferRelativeResize="0"/>
          <p:nvPr/>
        </p:nvPicPr>
        <p:blipFill rotWithShape="1">
          <a:blip r:embed="rId5">
            <a:alphaModFix/>
          </a:blip>
          <a:srcRect b="31796" l="22690" r="25879" t="28262"/>
          <a:stretch/>
        </p:blipFill>
        <p:spPr>
          <a:xfrm>
            <a:off x="6433125" y="956424"/>
            <a:ext cx="1893402" cy="1960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4"/>
          <p:cNvSpPr txBox="1"/>
          <p:nvPr>
            <p:ph type="title"/>
          </p:nvPr>
        </p:nvSpPr>
        <p:spPr>
          <a:xfrm>
            <a:off x="311700" y="226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FPV Receiver </a:t>
            </a:r>
            <a:endParaRPr/>
          </a:p>
        </p:txBody>
      </p:sp>
      <p:sp>
        <p:nvSpPr>
          <p:cNvPr id="746" name="Google Shape;746;p94"/>
          <p:cNvSpPr txBox="1"/>
          <p:nvPr>
            <p:ph type="title"/>
          </p:nvPr>
        </p:nvSpPr>
        <p:spPr>
          <a:xfrm>
            <a:off x="7054200" y="4301700"/>
            <a:ext cx="199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E7CC3"/>
                </a:solidFill>
              </a:rPr>
              <a:t>GroundPi</a:t>
            </a:r>
            <a:endParaRPr sz="2400">
              <a:solidFill>
                <a:srgbClr val="8E7CC3"/>
              </a:solidFill>
            </a:endParaRPr>
          </a:p>
        </p:txBody>
      </p:sp>
      <p:pic>
        <p:nvPicPr>
          <p:cNvPr id="747" name="Google Shape;747;p94"/>
          <p:cNvPicPr preferRelativeResize="0"/>
          <p:nvPr/>
        </p:nvPicPr>
        <p:blipFill rotWithShape="1">
          <a:blip r:embed="rId3">
            <a:alphaModFix/>
          </a:blip>
          <a:srcRect b="11596" l="0" r="0" t="11757"/>
          <a:stretch/>
        </p:blipFill>
        <p:spPr>
          <a:xfrm>
            <a:off x="4023413" y="1980188"/>
            <a:ext cx="2143125" cy="164262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4"/>
          <p:cNvSpPr txBox="1"/>
          <p:nvPr/>
        </p:nvSpPr>
        <p:spPr>
          <a:xfrm>
            <a:off x="493800" y="2007550"/>
            <a:ext cx="33678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Eachine ROTG01 UVC OTG 5.8G 150CH Full Channel FPV Receiver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800"/>
              <a:buChar char="○"/>
            </a:pPr>
            <a:r>
              <a:rPr lang="en" sz="1800">
                <a:solidFill>
                  <a:srgbClr val="B4A7D6"/>
                </a:solidFill>
              </a:rPr>
              <a:t>Range: 1476.38ft</a:t>
            </a:r>
            <a:endParaRPr sz="1800">
              <a:solidFill>
                <a:srgbClr val="B4A7D6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800"/>
              <a:buChar char="○"/>
            </a:pPr>
            <a:r>
              <a:rPr lang="en" sz="1800">
                <a:solidFill>
                  <a:srgbClr val="B4A7D6"/>
                </a:solidFill>
              </a:rPr>
              <a:t>Plugs into PC</a:t>
            </a:r>
            <a:endParaRPr sz="1800">
              <a:solidFill>
                <a:srgbClr val="B4A7D6"/>
              </a:solidFill>
            </a:endParaRPr>
          </a:p>
        </p:txBody>
      </p:sp>
      <p:cxnSp>
        <p:nvCxnSpPr>
          <p:cNvPr id="749" name="Google Shape;749;p94"/>
          <p:cNvCxnSpPr/>
          <p:nvPr/>
        </p:nvCxnSpPr>
        <p:spPr>
          <a:xfrm flipH="1" rot="10800000">
            <a:off x="6328375" y="2796988"/>
            <a:ext cx="529200" cy="9000"/>
          </a:xfrm>
          <a:prstGeom prst="straightConnector1">
            <a:avLst/>
          </a:prstGeom>
          <a:noFill/>
          <a:ln cap="flat" cmpd="sng" w="28575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0" name="Google Shape;75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075" y="2145899"/>
            <a:ext cx="1311251" cy="1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94"/>
          <p:cNvSpPr txBox="1"/>
          <p:nvPr/>
        </p:nvSpPr>
        <p:spPr>
          <a:xfrm>
            <a:off x="6857575" y="3457113"/>
            <a:ext cx="20682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A7D6"/>
                </a:solidFill>
              </a:rPr>
              <a:t>Range: 3280.84ft</a:t>
            </a:r>
            <a:endParaRPr>
              <a:solidFill>
                <a:srgbClr val="B4A7D6"/>
              </a:solidFill>
            </a:endParaRPr>
          </a:p>
        </p:txBody>
      </p:sp>
      <p:sp>
        <p:nvSpPr>
          <p:cNvPr id="752" name="Google Shape;752;p94"/>
          <p:cNvSpPr txBox="1"/>
          <p:nvPr/>
        </p:nvSpPr>
        <p:spPr>
          <a:xfrm>
            <a:off x="1054575" y="4621550"/>
            <a:ext cx="61671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*Ranges are as advertised, did not have time to test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5"/>
          <p:cNvSpPr txBox="1"/>
          <p:nvPr>
            <p:ph type="title"/>
          </p:nvPr>
        </p:nvSpPr>
        <p:spPr>
          <a:xfrm>
            <a:off x="311700" y="226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Displays</a:t>
            </a:r>
            <a:endParaRPr/>
          </a:p>
        </p:txBody>
      </p:sp>
      <p:sp>
        <p:nvSpPr>
          <p:cNvPr id="758" name="Google Shape;758;p95"/>
          <p:cNvSpPr txBox="1"/>
          <p:nvPr/>
        </p:nvSpPr>
        <p:spPr>
          <a:xfrm>
            <a:off x="175125" y="1210200"/>
            <a:ext cx="40683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4A7D6"/>
                </a:solidFill>
              </a:rPr>
              <a:t>Website</a:t>
            </a:r>
            <a:endParaRPr sz="2400">
              <a:solidFill>
                <a:srgbClr val="B4A7D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</a:t>
            </a:r>
            <a:r>
              <a:rPr lang="en" sz="1800">
                <a:solidFill>
                  <a:schemeClr val="dk1"/>
                </a:solidFill>
              </a:rPr>
              <a:t>osted by Ground PC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Screen capture of live display on monitor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59" name="Google Shape;759;p95"/>
          <p:cNvSpPr txBox="1"/>
          <p:nvPr/>
        </p:nvSpPr>
        <p:spPr>
          <a:xfrm>
            <a:off x="1878650" y="2808375"/>
            <a:ext cx="55209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95"/>
          <p:cNvSpPr txBox="1"/>
          <p:nvPr/>
        </p:nvSpPr>
        <p:spPr>
          <a:xfrm>
            <a:off x="4764000" y="1162200"/>
            <a:ext cx="40683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4A7D6"/>
                </a:solidFill>
              </a:rPr>
              <a:t>Launch Control Box</a:t>
            </a:r>
            <a:endParaRPr sz="2400">
              <a:solidFill>
                <a:srgbClr val="B4A7D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7-segment displays for Altitude, Barometer, Accelerometer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761" name="Google Shape;761;p95"/>
          <p:cNvCxnSpPr>
            <a:stCxn id="757" idx="2"/>
          </p:cNvCxnSpPr>
          <p:nvPr/>
        </p:nvCxnSpPr>
        <p:spPr>
          <a:xfrm>
            <a:off x="4572000" y="1068750"/>
            <a:ext cx="27300" cy="3941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95"/>
          <p:cNvSpPr txBox="1"/>
          <p:nvPr>
            <p:ph type="title"/>
          </p:nvPr>
        </p:nvSpPr>
        <p:spPr>
          <a:xfrm>
            <a:off x="7054200" y="4301700"/>
            <a:ext cx="199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E7CC3"/>
                </a:solidFill>
              </a:rPr>
              <a:t>GroundPi</a:t>
            </a:r>
            <a:endParaRPr sz="2400">
              <a:solidFill>
                <a:srgbClr val="8E7CC3"/>
              </a:solidFill>
            </a:endParaRPr>
          </a:p>
        </p:txBody>
      </p:sp>
      <p:grpSp>
        <p:nvGrpSpPr>
          <p:cNvPr id="763" name="Google Shape;763;p95"/>
          <p:cNvGrpSpPr/>
          <p:nvPr/>
        </p:nvGrpSpPr>
        <p:grpSpPr>
          <a:xfrm>
            <a:off x="815038" y="2984120"/>
            <a:ext cx="2972331" cy="1926844"/>
            <a:chOff x="815199" y="2771925"/>
            <a:chExt cx="3071859" cy="2026124"/>
          </a:xfrm>
        </p:grpSpPr>
        <p:pic>
          <p:nvPicPr>
            <p:cNvPr id="764" name="Google Shape;764;p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5199" y="2771925"/>
              <a:ext cx="3071859" cy="2026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p95"/>
            <p:cNvPicPr preferRelativeResize="0"/>
            <p:nvPr/>
          </p:nvPicPr>
          <p:blipFill rotWithShape="1">
            <a:blip r:embed="rId4">
              <a:alphaModFix/>
            </a:blip>
            <a:srcRect b="44777" l="0" r="43512" t="6845"/>
            <a:stretch/>
          </p:blipFill>
          <p:spPr>
            <a:xfrm>
              <a:off x="1216950" y="2949750"/>
              <a:ext cx="1013775" cy="123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95"/>
            <p:cNvPicPr preferRelativeResize="0"/>
            <p:nvPr/>
          </p:nvPicPr>
          <p:blipFill rotWithShape="1">
            <a:blip r:embed="rId5">
              <a:alphaModFix/>
            </a:blip>
            <a:srcRect b="78158" l="15517" r="58688" t="4412"/>
            <a:stretch/>
          </p:blipFill>
          <p:spPr>
            <a:xfrm>
              <a:off x="2245100" y="2949750"/>
              <a:ext cx="1237171" cy="123900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67" name="Google Shape;767;p95"/>
            <p:cNvCxnSpPr/>
            <p:nvPr/>
          </p:nvCxnSpPr>
          <p:spPr>
            <a:xfrm>
              <a:off x="2230725" y="3001050"/>
              <a:ext cx="8100" cy="1187700"/>
            </a:xfrm>
            <a:prstGeom prst="straightConnector1">
              <a:avLst/>
            </a:prstGeom>
            <a:noFill/>
            <a:ln cap="flat" cmpd="sng" w="19050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768" name="Google Shape;768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2013" y="3065188"/>
            <a:ext cx="2352264" cy="15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6"/>
          <p:cNvSpPr txBox="1"/>
          <p:nvPr>
            <p:ph type="title"/>
          </p:nvPr>
        </p:nvSpPr>
        <p:spPr>
          <a:xfrm>
            <a:off x="7054200" y="4301700"/>
            <a:ext cx="199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D966"/>
                </a:solidFill>
              </a:rPr>
              <a:t>RockPi</a:t>
            </a:r>
            <a:endParaRPr sz="2400">
              <a:solidFill>
                <a:srgbClr val="FFD966"/>
              </a:solidFill>
            </a:endParaRPr>
          </a:p>
        </p:txBody>
      </p:sp>
      <p:pic>
        <p:nvPicPr>
          <p:cNvPr id="774" name="Google Shape;77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50" y="226950"/>
            <a:ext cx="7044901" cy="4685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96"/>
          <p:cNvSpPr txBox="1"/>
          <p:nvPr/>
        </p:nvSpPr>
        <p:spPr>
          <a:xfrm>
            <a:off x="775250" y="226950"/>
            <a:ext cx="9543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Pi Zero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7"/>
          <p:cNvSpPr txBox="1"/>
          <p:nvPr>
            <p:ph type="title"/>
          </p:nvPr>
        </p:nvSpPr>
        <p:spPr>
          <a:xfrm>
            <a:off x="311700" y="226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</a:t>
            </a:r>
            <a:endParaRPr/>
          </a:p>
        </p:txBody>
      </p:sp>
      <p:sp>
        <p:nvSpPr>
          <p:cNvPr id="781" name="Google Shape;781;p97"/>
          <p:cNvSpPr txBox="1"/>
          <p:nvPr/>
        </p:nvSpPr>
        <p:spPr>
          <a:xfrm>
            <a:off x="4450475" y="1202700"/>
            <a:ext cx="4099800" cy="26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Anker Astro E1 Battery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Capacity: 5200 mAh </a:t>
            </a:r>
            <a:r>
              <a:rPr lang="en" sz="1800">
                <a:solidFill>
                  <a:schemeClr val="dk1"/>
                </a:solidFill>
              </a:rPr>
              <a:t>/ 19.24 Wh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Output: 5 V / 2 A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Weight: 119 g / 4.2 oz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Size: 3.8 x 1.7 x 0.9 in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782" name="Google Shape;782;p97"/>
          <p:cNvPicPr preferRelativeResize="0"/>
          <p:nvPr/>
        </p:nvPicPr>
        <p:blipFill rotWithShape="1">
          <a:blip r:embed="rId3">
            <a:alphaModFix/>
          </a:blip>
          <a:srcRect b="28351" l="10501" r="10359" t="28724"/>
          <a:stretch/>
        </p:blipFill>
        <p:spPr>
          <a:xfrm rot="-3">
            <a:off x="597861" y="1757436"/>
            <a:ext cx="3002926" cy="1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</a:t>
            </a:r>
            <a:endParaRPr/>
          </a:p>
        </p:txBody>
      </p:sp>
      <p:sp>
        <p:nvSpPr>
          <p:cNvPr id="788" name="Google Shape;788;p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9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Open Floor Discussion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to:</a:t>
            </a:r>
            <a:endParaRPr/>
          </a:p>
        </p:txBody>
      </p:sp>
      <p:sp>
        <p:nvSpPr>
          <p:cNvPr id="800" name="Google Shape;800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Ricky Villarreal, Bruce Manners, Darlyn Peddie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Intern Rocketry Committee leads, members, and members that did not present.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All TIM participants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0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Floor Discussion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Questions</a:t>
            </a:r>
            <a:endParaRPr/>
          </a:p>
        </p:txBody>
      </p:sp>
      <p:sp>
        <p:nvSpPr>
          <p:cNvPr id="811" name="Google Shape;811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this something we should continue</a:t>
            </a:r>
            <a:r>
              <a:rPr lang="en"/>
              <a:t>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ideas for future design TIMs and things like this?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 &amp; Mission Assurance</a:t>
            </a:r>
            <a:endParaRPr/>
          </a:p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11700" y="1017725"/>
            <a:ext cx="8520600" cy="3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Establishment of the Rocketry Committee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Began in Spring, 2018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marks the fourth consecutive semester of the committee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semester didn’t have a Safety &amp; Mission Assurance component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Purpose of Safety &amp; Mission Assurance Subsystem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ensure launch day goes smoothly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ensure rocket is built to launch-site standards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Mitigate safety risks in design and during launch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 equipment required for launch day, such as a fire extinguisher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Hold other subsystems accountable for working safely and finishing their tasks in a timely manner to ensure that the entire project is running on schedule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Division of labor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Promote team effort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Learning opportunities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Presentation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and Structure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Meeting 02/28/19 RCM 2</a:t>
            </a:r>
            <a:endParaRPr/>
          </a:p>
        </p:txBody>
      </p:sp>
      <p:sp>
        <p:nvSpPr>
          <p:cNvPr id="832" name="Google Shape;832;p106"/>
          <p:cNvSpPr txBox="1"/>
          <p:nvPr>
            <p:ph idx="1" type="body"/>
          </p:nvPr>
        </p:nvSpPr>
        <p:spPr>
          <a:xfrm>
            <a:off x="311700" y="1152475"/>
            <a:ext cx="8520600" cy="17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A4C2F4"/>
                </a:solidFill>
              </a:rPr>
              <a:t>Airframe</a:t>
            </a:r>
            <a:r>
              <a:rPr lang="en"/>
              <a:t> + </a:t>
            </a:r>
            <a:r>
              <a:rPr lang="en">
                <a:solidFill>
                  <a:srgbClr val="FF9900"/>
                </a:solidFill>
              </a:rPr>
              <a:t>Avionics</a:t>
            </a:r>
            <a:r>
              <a:rPr lang="en"/>
              <a:t> + </a:t>
            </a:r>
            <a:r>
              <a:rPr lang="en">
                <a:solidFill>
                  <a:srgbClr val="FF0000"/>
                </a:solidFill>
              </a:rPr>
              <a:t>Propulsion</a:t>
            </a:r>
            <a:r>
              <a:rPr lang="en"/>
              <a:t>: </a:t>
            </a:r>
            <a:r>
              <a:rPr lang="en">
                <a:solidFill>
                  <a:srgbClr val="A4C2F4"/>
                </a:solidFill>
              </a:rPr>
              <a:t>body size</a:t>
            </a:r>
            <a:r>
              <a:rPr lang="en"/>
              <a:t>, </a:t>
            </a:r>
            <a:r>
              <a:rPr lang="en">
                <a:solidFill>
                  <a:srgbClr val="FF9900"/>
                </a:solidFill>
              </a:rPr>
              <a:t>parts to purchase</a:t>
            </a:r>
            <a:r>
              <a:rPr lang="en"/>
              <a:t>, </a:t>
            </a:r>
            <a:r>
              <a:rPr lang="en">
                <a:solidFill>
                  <a:srgbClr val="FF0000"/>
                </a:solidFill>
              </a:rPr>
              <a:t>motor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Propulsion: motor testing/building plans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Establish budget and collect dues</a:t>
            </a:r>
            <a:endParaRPr>
              <a:solidFill>
                <a:srgbClr val="00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Order electronics parts/body/motors</a:t>
            </a:r>
            <a:endParaRPr/>
          </a:p>
        </p:txBody>
      </p:sp>
      <p:sp>
        <p:nvSpPr>
          <p:cNvPr id="833" name="Google Shape;833;p106"/>
          <p:cNvSpPr txBox="1"/>
          <p:nvPr>
            <p:ph type="title"/>
          </p:nvPr>
        </p:nvSpPr>
        <p:spPr>
          <a:xfrm>
            <a:off x="311700" y="250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03/07/19 RCM 3</a:t>
            </a:r>
            <a:endParaRPr/>
          </a:p>
        </p:txBody>
      </p:sp>
      <p:sp>
        <p:nvSpPr>
          <p:cNvPr id="834" name="Google Shape;834;p106"/>
          <p:cNvSpPr txBox="1"/>
          <p:nvPr>
            <p:ph idx="1" type="body"/>
          </p:nvPr>
        </p:nvSpPr>
        <p:spPr>
          <a:xfrm>
            <a:off x="311700" y="2981275"/>
            <a:ext cx="8520600" cy="17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9900FF"/>
                </a:solidFill>
              </a:rPr>
              <a:t>Flight and Launch Operations</a:t>
            </a:r>
            <a:r>
              <a:rPr lang="en"/>
              <a:t> + </a:t>
            </a:r>
            <a:r>
              <a:rPr lang="en">
                <a:solidFill>
                  <a:srgbClr val="A4C2F4"/>
                </a:solidFill>
              </a:rPr>
              <a:t>Airframe</a:t>
            </a:r>
            <a:r>
              <a:rPr lang="en"/>
              <a:t>: </a:t>
            </a:r>
            <a:r>
              <a:rPr lang="en">
                <a:solidFill>
                  <a:srgbClr val="9900FF"/>
                </a:solidFill>
              </a:rPr>
              <a:t>launch structure</a:t>
            </a:r>
            <a:r>
              <a:rPr lang="en"/>
              <a:t> + </a:t>
            </a:r>
            <a:r>
              <a:rPr lang="en">
                <a:solidFill>
                  <a:srgbClr val="A4C2F4"/>
                </a:solidFill>
              </a:rPr>
              <a:t>connection</a:t>
            </a:r>
            <a:endParaRPr>
              <a:solidFill>
                <a:srgbClr val="A4C2F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Recovery</a:t>
            </a:r>
            <a:r>
              <a:rPr lang="en"/>
              <a:t> + Airframe + Avionics: </a:t>
            </a:r>
            <a:r>
              <a:rPr lang="en">
                <a:solidFill>
                  <a:srgbClr val="FFFF00"/>
                </a:solidFill>
              </a:rPr>
              <a:t>parachute</a:t>
            </a:r>
            <a:endParaRPr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FFFF"/>
                </a:solidFill>
              </a:rPr>
              <a:t>Safety and Mission: Review of necessary tasks</a:t>
            </a:r>
            <a:endParaRPr>
              <a:solidFill>
                <a:srgbClr val="00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Order/purchase launch pad parts and recovery parts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03/14/19 RCM 4</a:t>
            </a:r>
            <a:endParaRPr/>
          </a:p>
        </p:txBody>
      </p:sp>
      <p:sp>
        <p:nvSpPr>
          <p:cNvPr id="840" name="Google Shape;840;p107"/>
          <p:cNvSpPr txBox="1"/>
          <p:nvPr>
            <p:ph idx="1" type="body"/>
          </p:nvPr>
        </p:nvSpPr>
        <p:spPr>
          <a:xfrm>
            <a:off x="311700" y="1152475"/>
            <a:ext cx="8520600" cy="17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9900FF"/>
                </a:solidFill>
              </a:rPr>
              <a:t>Flight and Launch Operations</a:t>
            </a:r>
            <a:r>
              <a:rPr lang="en"/>
              <a:t> + </a:t>
            </a:r>
            <a:r>
              <a:rPr lang="en">
                <a:solidFill>
                  <a:srgbClr val="FF0000"/>
                </a:solidFill>
              </a:rPr>
              <a:t>Propulsion</a:t>
            </a:r>
            <a:r>
              <a:rPr lang="en"/>
              <a:t>: </a:t>
            </a:r>
            <a:r>
              <a:rPr lang="en">
                <a:solidFill>
                  <a:srgbClr val="9900FF"/>
                </a:solidFill>
              </a:rPr>
              <a:t>pad ignition system</a:t>
            </a:r>
            <a:r>
              <a:rPr lang="en"/>
              <a:t> + </a:t>
            </a:r>
            <a:r>
              <a:rPr lang="en">
                <a:solidFill>
                  <a:srgbClr val="FF0000"/>
                </a:solidFill>
              </a:rPr>
              <a:t>electronics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A4C2F4"/>
                </a:solidFill>
              </a:rPr>
              <a:t>Airframe</a:t>
            </a:r>
            <a:r>
              <a:rPr lang="en"/>
              <a:t> +</a:t>
            </a:r>
            <a:r>
              <a:rPr lang="en">
                <a:solidFill>
                  <a:srgbClr val="0000FF"/>
                </a:solidFill>
              </a:rPr>
              <a:t> </a:t>
            </a:r>
            <a:r>
              <a:rPr lang="en">
                <a:solidFill>
                  <a:srgbClr val="FF9900"/>
                </a:solidFill>
              </a:rPr>
              <a:t>Avionics</a:t>
            </a:r>
            <a:r>
              <a:rPr lang="en">
                <a:solidFill>
                  <a:srgbClr val="A4C2F4"/>
                </a:solidFill>
              </a:rPr>
              <a:t>:</a:t>
            </a:r>
            <a:r>
              <a:rPr lang="en">
                <a:solidFill>
                  <a:srgbClr val="0000FF"/>
                </a:solidFill>
              </a:rPr>
              <a:t> </a:t>
            </a:r>
            <a:r>
              <a:rPr lang="en">
                <a:solidFill>
                  <a:srgbClr val="A4C2F4"/>
                </a:solidFill>
              </a:rPr>
              <a:t>nose cone design</a:t>
            </a:r>
            <a:endParaRPr>
              <a:solidFill>
                <a:srgbClr val="A4C2F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800"/>
              <a:buChar char="●"/>
            </a:pPr>
            <a:r>
              <a:rPr lang="en">
                <a:solidFill>
                  <a:srgbClr val="A4C2F4"/>
                </a:solidFill>
              </a:rPr>
              <a:t>Airframe: fin design</a:t>
            </a:r>
            <a:endParaRPr>
              <a:solidFill>
                <a:srgbClr val="A4C2F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Propulsion: centering and thrust rings design and testing status update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Order/purchase parts and manufacture nose cone/thrust rings</a:t>
            </a:r>
            <a:endParaRPr/>
          </a:p>
        </p:txBody>
      </p:sp>
      <p:sp>
        <p:nvSpPr>
          <p:cNvPr id="841" name="Google Shape;841;p107"/>
          <p:cNvSpPr txBox="1"/>
          <p:nvPr>
            <p:ph type="title"/>
          </p:nvPr>
        </p:nvSpPr>
        <p:spPr>
          <a:xfrm>
            <a:off x="311700" y="303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03/21/19 RCM 5</a:t>
            </a:r>
            <a:endParaRPr/>
          </a:p>
        </p:txBody>
      </p:sp>
      <p:sp>
        <p:nvSpPr>
          <p:cNvPr id="842" name="Google Shape;842;p107"/>
          <p:cNvSpPr txBox="1"/>
          <p:nvPr>
            <p:ph idx="1" type="body"/>
          </p:nvPr>
        </p:nvSpPr>
        <p:spPr>
          <a:xfrm>
            <a:off x="311700" y="3667075"/>
            <a:ext cx="85206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●"/>
            </a:pPr>
            <a:r>
              <a:rPr lang="en">
                <a:solidFill>
                  <a:srgbClr val="FF9900"/>
                </a:solidFill>
              </a:rPr>
              <a:t>Avionics: software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day!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 Chart</a:t>
            </a:r>
            <a:endParaRPr/>
          </a:p>
        </p:txBody>
      </p:sp>
      <p:sp>
        <p:nvSpPr>
          <p:cNvPr id="848" name="Google Shape;848;p108"/>
          <p:cNvSpPr txBox="1"/>
          <p:nvPr/>
        </p:nvSpPr>
        <p:spPr>
          <a:xfrm>
            <a:off x="3479775" y="4385000"/>
            <a:ext cx="1024500" cy="572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Team Lead &amp; POC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Mateo Atwi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849" name="Google Shape;849;p108"/>
          <p:cNvSpPr txBox="1"/>
          <p:nvPr/>
        </p:nvSpPr>
        <p:spPr>
          <a:xfrm>
            <a:off x="0" y="1529425"/>
            <a:ext cx="1024500" cy="642000"/>
          </a:xfrm>
          <a:prstGeom prst="rect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Lead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Rafael Gonzalez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850" name="Google Shape;850;p108"/>
          <p:cNvSpPr txBox="1"/>
          <p:nvPr/>
        </p:nvSpPr>
        <p:spPr>
          <a:xfrm>
            <a:off x="1159928" y="1529425"/>
            <a:ext cx="1024500" cy="6420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Lead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Morgan Novak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851" name="Google Shape;851;p108"/>
          <p:cNvSpPr txBox="1"/>
          <p:nvPr/>
        </p:nvSpPr>
        <p:spPr>
          <a:xfrm>
            <a:off x="2319856" y="1529425"/>
            <a:ext cx="1024500" cy="6420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Lead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Shaun Quinn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852" name="Google Shape;852;p108"/>
          <p:cNvSpPr txBox="1"/>
          <p:nvPr/>
        </p:nvSpPr>
        <p:spPr>
          <a:xfrm>
            <a:off x="5799641" y="1529425"/>
            <a:ext cx="1024500" cy="6420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Lead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Amanda Graziosi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853" name="Google Shape;853;p108"/>
          <p:cNvSpPr txBox="1"/>
          <p:nvPr/>
        </p:nvSpPr>
        <p:spPr>
          <a:xfrm>
            <a:off x="3479775" y="1529425"/>
            <a:ext cx="1024500" cy="64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VP and Lead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Joe Amar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854" name="Google Shape;854;p108"/>
          <p:cNvSpPr txBox="1"/>
          <p:nvPr/>
        </p:nvSpPr>
        <p:spPr>
          <a:xfrm>
            <a:off x="6959569" y="1529425"/>
            <a:ext cx="1024500" cy="642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Lead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Alex Kafer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855" name="Google Shape;855;p108"/>
          <p:cNvSpPr txBox="1"/>
          <p:nvPr/>
        </p:nvSpPr>
        <p:spPr>
          <a:xfrm>
            <a:off x="4639713" y="1529425"/>
            <a:ext cx="1024500" cy="642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Lead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Mikaela Peters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856" name="Google Shape;856;p108"/>
          <p:cNvSpPr txBox="1"/>
          <p:nvPr/>
        </p:nvSpPr>
        <p:spPr>
          <a:xfrm>
            <a:off x="8119497" y="1529425"/>
            <a:ext cx="1024500" cy="642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Lead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Reed Villarreal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857" name="Google Shape;857;p108"/>
          <p:cNvSpPr txBox="1"/>
          <p:nvPr/>
        </p:nvSpPr>
        <p:spPr>
          <a:xfrm>
            <a:off x="0" y="2291425"/>
            <a:ext cx="1024500" cy="642000"/>
          </a:xfrm>
          <a:prstGeom prst="rect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Lead &amp; Analyst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Daniela Rocca Behar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858" name="Google Shape;858;p108"/>
          <p:cNvSpPr txBox="1"/>
          <p:nvPr/>
        </p:nvSpPr>
        <p:spPr>
          <a:xfrm>
            <a:off x="-16975" y="3053425"/>
            <a:ext cx="1024500" cy="642000"/>
          </a:xfrm>
          <a:prstGeom prst="rect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CAD Manager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Lee Cantu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859" name="Google Shape;859;p108"/>
          <p:cNvSpPr txBox="1"/>
          <p:nvPr/>
        </p:nvSpPr>
        <p:spPr>
          <a:xfrm>
            <a:off x="4639713" y="2291425"/>
            <a:ext cx="1024500" cy="642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Integration Analyst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Michael Boazzo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860" name="Google Shape;860;p108"/>
          <p:cNvSpPr txBox="1"/>
          <p:nvPr/>
        </p:nvSpPr>
        <p:spPr>
          <a:xfrm>
            <a:off x="1159928" y="2291425"/>
            <a:ext cx="1024500" cy="6420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Testing &amp; Development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Kathryn Robertson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861" name="Google Shape;861;p108"/>
          <p:cNvSpPr txBox="1"/>
          <p:nvPr/>
        </p:nvSpPr>
        <p:spPr>
          <a:xfrm>
            <a:off x="1159928" y="3053425"/>
            <a:ext cx="1024500" cy="6420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Web-dev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Elliot Briant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862" name="Google Shape;862;p108"/>
          <p:cNvSpPr txBox="1"/>
          <p:nvPr/>
        </p:nvSpPr>
        <p:spPr>
          <a:xfrm>
            <a:off x="0" y="1127250"/>
            <a:ext cx="1024500" cy="238800"/>
          </a:xfrm>
          <a:prstGeom prst="rect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Airframe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863" name="Google Shape;863;p108"/>
          <p:cNvSpPr txBox="1"/>
          <p:nvPr/>
        </p:nvSpPr>
        <p:spPr>
          <a:xfrm>
            <a:off x="1162050" y="1127250"/>
            <a:ext cx="1024500" cy="2388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Avionics &amp; Payload</a:t>
            </a:r>
            <a:endParaRPr sz="750">
              <a:solidFill>
                <a:schemeClr val="dk1"/>
              </a:solidFill>
            </a:endParaRPr>
          </a:p>
        </p:txBody>
      </p:sp>
      <p:sp>
        <p:nvSpPr>
          <p:cNvPr id="864" name="Google Shape;864;p108"/>
          <p:cNvSpPr txBox="1"/>
          <p:nvPr/>
        </p:nvSpPr>
        <p:spPr>
          <a:xfrm>
            <a:off x="2324100" y="1127250"/>
            <a:ext cx="1024500" cy="2388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Launch &amp; Flight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865" name="Google Shape;865;p108"/>
          <p:cNvSpPr txBox="1"/>
          <p:nvPr/>
        </p:nvSpPr>
        <p:spPr>
          <a:xfrm>
            <a:off x="3486150" y="1127250"/>
            <a:ext cx="1024500" cy="23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Propulsion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866" name="Google Shape;866;p108"/>
          <p:cNvSpPr txBox="1"/>
          <p:nvPr/>
        </p:nvSpPr>
        <p:spPr>
          <a:xfrm>
            <a:off x="4648200" y="1127250"/>
            <a:ext cx="1024500" cy="2388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Safety &amp; Mission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867" name="Google Shape;867;p108"/>
          <p:cNvSpPr txBox="1"/>
          <p:nvPr/>
        </p:nvSpPr>
        <p:spPr>
          <a:xfrm>
            <a:off x="5810250" y="1127250"/>
            <a:ext cx="1024500" cy="2388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Recovery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868" name="Google Shape;868;p108"/>
          <p:cNvSpPr txBox="1"/>
          <p:nvPr/>
        </p:nvSpPr>
        <p:spPr>
          <a:xfrm>
            <a:off x="6972300" y="1127250"/>
            <a:ext cx="1024500" cy="238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Misc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869" name="Google Shape;869;p108"/>
          <p:cNvSpPr txBox="1"/>
          <p:nvPr/>
        </p:nvSpPr>
        <p:spPr>
          <a:xfrm>
            <a:off x="8134350" y="1127250"/>
            <a:ext cx="1024500" cy="238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Procurement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870" name="Google Shape;870;p108"/>
          <p:cNvSpPr txBox="1"/>
          <p:nvPr/>
        </p:nvSpPr>
        <p:spPr>
          <a:xfrm>
            <a:off x="3479775" y="2291425"/>
            <a:ext cx="1024500" cy="64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Analyst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Mark Daniel Tredway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871" name="Google Shape;871;p108"/>
          <p:cNvSpPr txBox="1"/>
          <p:nvPr/>
        </p:nvSpPr>
        <p:spPr>
          <a:xfrm>
            <a:off x="2319850" y="2291425"/>
            <a:ext cx="1024500" cy="6420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Analyst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Mitchell Gosma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872" name="Google Shape;872;p108"/>
          <p:cNvSpPr txBox="1"/>
          <p:nvPr/>
        </p:nvSpPr>
        <p:spPr>
          <a:xfrm>
            <a:off x="3479775" y="3053425"/>
            <a:ext cx="1024500" cy="64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Analyst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Mark Daniel Tredway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873" name="Google Shape;873;p108"/>
          <p:cNvSpPr txBox="1"/>
          <p:nvPr/>
        </p:nvSpPr>
        <p:spPr>
          <a:xfrm>
            <a:off x="5799666" y="2291425"/>
            <a:ext cx="1024500" cy="6420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Lead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Belinda Chang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